
<file path=[Content_Types].xml><?xml version="1.0" encoding="utf-8"?>
<Types xmlns="http://schemas.openxmlformats.org/package/2006/content-types">
  <Default Extension="jpg" ContentType="image/jpg"/>
  <Default Extension="png" ContentType="image/pn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media/image5.jpg" ContentType="image/jpeg"/>
  <Override PartName="/ppt/notesSlides/notesSlide3.xml" ContentType="application/vnd.openxmlformats-officedocument.presentationml.notesSlide+xml"/>
  <Override PartName="/ppt/media/image6.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officeDocument/2006/relationships/officeDocument" Target="ppt/presentation.xml"/><Relationship Id="rId1" Type="http://schemas.microsoft.com/office/2011/relationships/webextensiontaskpanes" Target="ppt/webextensions/taskpanes.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21"/>
  </p:notesMasterIdLst>
  <p:sldIdLst>
    <p:sldId id="279" r:id="rId2"/>
    <p:sldId id="278" r:id="rId3"/>
    <p:sldId id="267" r:id="rId4"/>
    <p:sldId id="271" r:id="rId5"/>
    <p:sldId id="282" r:id="rId6"/>
    <p:sldId id="280" r:id="rId7"/>
    <p:sldId id="268" r:id="rId8"/>
    <p:sldId id="290" r:id="rId9"/>
    <p:sldId id="272" r:id="rId10"/>
    <p:sldId id="283" r:id="rId11"/>
    <p:sldId id="273" r:id="rId12"/>
    <p:sldId id="292" r:id="rId13"/>
    <p:sldId id="288" r:id="rId14"/>
    <p:sldId id="293" r:id="rId15"/>
    <p:sldId id="284" r:id="rId16"/>
    <p:sldId id="285" r:id="rId17"/>
    <p:sldId id="286" r:id="rId18"/>
    <p:sldId id="287" r:id="rId19"/>
    <p:sldId id="291" r:id="rId20"/>
  </p:sldIdLst>
  <p:sldSz cx="12192000" cy="6858000"/>
  <p:notesSz cx="6858000" cy="12192000"/>
  <p:defaultTextStyle>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136"/>
    <p:restoredTop sz="94610"/>
  </p:normalViewPr>
  <p:slideViewPr>
    <p:cSldViewPr snapToGrid="0" snapToObjects="1">
      <p:cViewPr varScale="1">
        <p:scale>
          <a:sx n="155" d="100"/>
          <a:sy n="155" d="100"/>
        </p:scale>
        <p:origin x="600" y="1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37539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CA"/>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3</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txBody>
          <a:bodyPr/>
          <a:lstStyle/>
          <a:p>
            <a:endParaRPr lang="fr-CA"/>
          </a:p>
        </p:txBody>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F7021451-1387-4CA6-816F-3879F97B5CBC}" type="slidenum">
              <a:rPr lang="en-US"/>
              <a:t>4</a:t>
            </a:fld>
            <a:endParaRPr lang="en-US"/>
          </a:p>
        </p:txBody>
      </p:sp>
    </p:spTree>
    <p:extLst>
      <p:ext uri="{BB962C8B-B14F-4D97-AF65-F5344CB8AC3E}">
        <p14:creationId xmlns:p14="http://schemas.microsoft.com/office/powerpoint/2010/main" val="10240869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 diapositive 1"/>
          <p:cNvSpPr>
            <a:spLocks noGrp="1" noRot="1" noChangeAspect="1"/>
          </p:cNvSpPr>
          <p:nvPr>
            <p:ph type="sldImg"/>
          </p:nvPr>
        </p:nvSpPr>
        <p:spPr>
          <a:xfrm>
            <a:off x="-228600" y="1524000"/>
            <a:ext cx="7315200" cy="4114800"/>
          </a:xfrm>
          <a:prstGeom prst="rect">
            <a:avLst/>
          </a:prstGeom>
          <a:noFill/>
          <a:ln w="12700">
            <a:solidFill>
              <a:prstClr val="black"/>
            </a:solidFill>
          </a:ln>
        </p:spPr>
      </p:sp>
      <p:sp>
        <p:nvSpPr>
          <p:cNvPr id="3" name="Espace réservé des notes 2"/>
          <p:cNvSpPr>
            <a:spLocks noGrp="1"/>
          </p:cNvSpPr>
          <p:nvPr>
            <p:ph type="body" idx="1"/>
          </p:nvPr>
        </p:nvSpPr>
        <p:spPr>
          <a:xfrm>
            <a:off x="685800" y="5867400"/>
            <a:ext cx="5486400" cy="4800600"/>
          </a:xfrm>
          <a:prstGeom prst="rect">
            <a:avLst/>
          </a:prstGeom>
        </p:spPr>
        <p:txBody>
          <a:bodyPr/>
          <a:lstStyle/>
          <a:p>
            <a:endParaRPr lang="fr-CA" dirty="0"/>
          </a:p>
        </p:txBody>
      </p:sp>
    </p:spTree>
    <p:extLst>
      <p:ext uri="{BB962C8B-B14F-4D97-AF65-F5344CB8AC3E}">
        <p14:creationId xmlns:p14="http://schemas.microsoft.com/office/powerpoint/2010/main" val="32639251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DEFAULT">
    <p:bg>
      <p:bgRef idx="1001">
        <a:schemeClr val="bg1"/>
      </p:bgRef>
    </p:bg>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8F6EF">
            <a:alpha val="100000"/>
          </a:srgb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92C22B49-EDCC-E046-B3FC-CCCBE6E9F945}"/>
              </a:ext>
            </a:extLst>
          </p:cNvPr>
          <p:cNvSpPr/>
          <p:nvPr/>
        </p:nvSpPr>
        <p:spPr>
          <a:xfrm>
            <a:off x="0" y="0"/>
            <a:ext cx="12192000" cy="76200"/>
          </a:xfrm>
          <a:prstGeom prst="rect">
            <a:avLst/>
          </a:prstGeom>
          <a:solidFill>
            <a:srgbClr val="1668A5"/>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3" name="ZoneTexte 2">
            <a:extLst>
              <a:ext uri="{FF2B5EF4-FFF2-40B4-BE49-F238E27FC236}">
                <a16:creationId xmlns:a16="http://schemas.microsoft.com/office/drawing/2014/main" id="{CC4991CD-4DC9-2944-8B70-0D71E5ABC5ED}"/>
              </a:ext>
            </a:extLst>
          </p:cNvPr>
          <p:cNvSpPr txBox="1"/>
          <p:nvPr/>
        </p:nvSpPr>
        <p:spPr>
          <a:xfrm>
            <a:off x="762000" y="635000"/>
            <a:ext cx="10668000" cy="508000"/>
          </a:xfrm>
          <a:prstGeom prst="rect">
            <a:avLst/>
          </a:prstGeom>
          <a:noFill/>
        </p:spPr>
        <p:txBody>
          <a:bodyPr vertOverflow="overflow" vert="horz" wrap="square" rtlCol="0" anchor="t">
            <a:noAutofit/>
          </a:bodyPr>
          <a:lstStyle/>
          <a:p>
            <a:pPr algn="l"/>
            <a:r>
              <a:rPr lang="fr-CA" sz="2400" b="1">
                <a:solidFill>
                  <a:srgbClr val="1668A5"/>
                </a:solidFill>
                <a:latin typeface="Aptos Display"/>
              </a:rPr>
              <a:t>LA GOUVERNANCE COMME EXPÉRIENCE VÉCUE</a:t>
            </a:r>
          </a:p>
        </p:txBody>
      </p:sp>
      <p:sp>
        <p:nvSpPr>
          <p:cNvPr id="4" name="ZoneTexte 3">
            <a:extLst>
              <a:ext uri="{FF2B5EF4-FFF2-40B4-BE49-F238E27FC236}">
                <a16:creationId xmlns:a16="http://schemas.microsoft.com/office/drawing/2014/main" id="{DBAF5C56-43E2-8442-B57E-54B98654A466}"/>
              </a:ext>
            </a:extLst>
          </p:cNvPr>
          <p:cNvSpPr txBox="1"/>
          <p:nvPr/>
        </p:nvSpPr>
        <p:spPr>
          <a:xfrm>
            <a:off x="762000" y="1168400"/>
            <a:ext cx="10668000" cy="304800"/>
          </a:xfrm>
          <a:prstGeom prst="rect">
            <a:avLst/>
          </a:prstGeom>
          <a:noFill/>
        </p:spPr>
        <p:txBody>
          <a:bodyPr vertOverflow="overflow" vert="horz" wrap="square" rtlCol="0" anchor="t">
            <a:noAutofit/>
          </a:bodyPr>
          <a:lstStyle/>
          <a:p>
            <a:pPr algn="l"/>
            <a:r>
              <a:rPr lang="fr-CA" sz="1500" i="1">
                <a:solidFill>
                  <a:srgbClr val="5B6570"/>
                </a:solidFill>
                <a:latin typeface="Aptos"/>
              </a:rPr>
              <a:t>Pas de recette. Une posture.</a:t>
            </a:r>
          </a:p>
        </p:txBody>
      </p:sp>
      <p:sp>
        <p:nvSpPr>
          <p:cNvPr id="5" name="Rectangle 4">
            <a:extLst>
              <a:ext uri="{FF2B5EF4-FFF2-40B4-BE49-F238E27FC236}">
                <a16:creationId xmlns:a16="http://schemas.microsoft.com/office/drawing/2014/main" id="{3FD12F49-C7BC-D441-8A68-BF2F8C4DA0FE}"/>
              </a:ext>
            </a:extLst>
          </p:cNvPr>
          <p:cNvSpPr/>
          <p:nvPr/>
        </p:nvSpPr>
        <p:spPr>
          <a:xfrm>
            <a:off x="762000" y="1549400"/>
            <a:ext cx="10668000" cy="12700"/>
          </a:xfrm>
          <a:prstGeom prst="rect">
            <a:avLst/>
          </a:prstGeom>
          <a:solidFill>
            <a:srgbClr val="D8D2C5"/>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6" name="ZoneTexte 5">
            <a:extLst>
              <a:ext uri="{FF2B5EF4-FFF2-40B4-BE49-F238E27FC236}">
                <a16:creationId xmlns:a16="http://schemas.microsoft.com/office/drawing/2014/main" id="{2C603F16-3279-9E44-9431-044B102C26DB}"/>
              </a:ext>
            </a:extLst>
          </p:cNvPr>
          <p:cNvSpPr txBox="1"/>
          <p:nvPr/>
        </p:nvSpPr>
        <p:spPr>
          <a:xfrm>
            <a:off x="762000" y="2095500"/>
            <a:ext cx="10668000" cy="2032000"/>
          </a:xfrm>
          <a:prstGeom prst="rect">
            <a:avLst/>
          </a:prstGeom>
          <a:noFill/>
        </p:spPr>
        <p:txBody>
          <a:bodyPr vertOverflow="overflow" vert="horz" wrap="square" rtlCol="0" anchor="ctr" anchorCtr="0">
            <a:noAutofit/>
          </a:bodyPr>
          <a:lstStyle/>
          <a:p>
            <a:pPr marL="0" indent="0" algn="ctr">
              <a:lnSpc>
                <a:spcPct val="120000"/>
              </a:lnSpc>
              <a:buNone/>
            </a:pPr>
            <a:r>
              <a:rPr lang="fr-CA" sz="3400" b="1" dirty="0">
                <a:solidFill>
                  <a:srgbClr val="1668A5"/>
                </a:solidFill>
                <a:latin typeface="Aptos Display"/>
              </a:rPr>
              <a:t>« Les connaissances, c’est bien,</a:t>
            </a:r>
          </a:p>
          <a:p>
            <a:pPr marL="0" indent="0" algn="ctr">
              <a:lnSpc>
                <a:spcPct val="120000"/>
              </a:lnSpc>
              <a:buNone/>
            </a:pPr>
            <a:r>
              <a:rPr lang="fr-CA" sz="3400" b="1" dirty="0">
                <a:solidFill>
                  <a:srgbClr val="1668A5"/>
                </a:solidFill>
                <a:latin typeface="Aptos Display"/>
              </a:rPr>
              <a:t>La confiance, c’est mieux. »</a:t>
            </a:r>
          </a:p>
        </p:txBody>
      </p:sp>
      <p:sp>
        <p:nvSpPr>
          <p:cNvPr id="7" name="ZoneTexte 6">
            <a:extLst>
              <a:ext uri="{FF2B5EF4-FFF2-40B4-BE49-F238E27FC236}">
                <a16:creationId xmlns:a16="http://schemas.microsoft.com/office/drawing/2014/main" id="{1D86A43E-F08F-4341-B000-93A3E6040A79}"/>
              </a:ext>
            </a:extLst>
          </p:cNvPr>
          <p:cNvSpPr txBox="1"/>
          <p:nvPr/>
        </p:nvSpPr>
        <p:spPr>
          <a:xfrm>
            <a:off x="1016000" y="4381500"/>
            <a:ext cx="10160000" cy="2095500"/>
          </a:xfrm>
          <a:prstGeom prst="rect">
            <a:avLst/>
          </a:prstGeom>
          <a:noFill/>
        </p:spPr>
        <p:txBody>
          <a:bodyPr vertOverflow="overflow" vert="horz" wrap="square" rtlCol="0" anchor="t">
            <a:noAutofit/>
          </a:bodyPr>
          <a:lstStyle/>
          <a:p>
            <a:pPr marL="0" indent="0" algn="ctr">
              <a:lnSpc>
                <a:spcPct val="130000"/>
              </a:lnSpc>
              <a:spcAft>
                <a:spcPts val="800"/>
              </a:spcAft>
              <a:buNone/>
            </a:pPr>
            <a:r>
              <a:rPr lang="fr-CA" sz="1500" dirty="0">
                <a:solidFill>
                  <a:srgbClr val="17212F"/>
                </a:solidFill>
                <a:latin typeface="Aptos"/>
              </a:rPr>
              <a:t>La gouvernance d’un territoire n’est pas une matière qui se résout par accumulation de savoirs. Elle est une rencontre de positions, de contraintes, de mémoires et d’intérêts qui ne se laissent pas plier par la seule rationalité technique.</a:t>
            </a:r>
          </a:p>
          <a:p>
            <a:pPr marL="0" indent="0" algn="ctr">
              <a:lnSpc>
                <a:spcPct val="130000"/>
              </a:lnSpc>
              <a:spcAft>
                <a:spcPts val="800"/>
              </a:spcAft>
              <a:buNone/>
            </a:pPr>
            <a:r>
              <a:rPr lang="fr-CA" sz="1500" dirty="0">
                <a:solidFill>
                  <a:srgbClr val="17212F"/>
                </a:solidFill>
                <a:latin typeface="Aptos"/>
              </a:rPr>
              <a:t>Elle se vit autour d’une table, dans un temps limité, avec des personnes qui ne pensent pas comme nous.</a:t>
            </a:r>
          </a:p>
          <a:p>
            <a:pPr marL="0" indent="0" algn="ctr">
              <a:lnSpc>
                <a:spcPct val="130000"/>
              </a:lnSpc>
              <a:buNone/>
            </a:pPr>
            <a:r>
              <a:rPr lang="fr-CA" sz="1500" b="1" dirty="0">
                <a:solidFill>
                  <a:srgbClr val="1668A5"/>
                </a:solidFill>
                <a:latin typeface="Aptos"/>
              </a:rPr>
              <a:t>C’est ce que la simulation va vous faire éprouver.</a:t>
            </a:r>
          </a:p>
        </p:txBody>
      </p:sp>
      <p:pic>
        <p:nvPicPr>
          <p:cNvPr id="8" name="Image 7" descr="ROBVQ">
            <a:extLst>
              <a:ext uri="{FF2B5EF4-FFF2-40B4-BE49-F238E27FC236}">
                <a16:creationId xmlns:a16="http://schemas.microsoft.com/office/drawing/2014/main" id="{C7FC113E-F50F-1F3C-1C00-83638FFBEABF}"/>
              </a:ext>
            </a:extLst>
          </p:cNvPr>
          <p:cNvPicPr>
            <a:picLocks noChangeAspect="1"/>
          </p:cNvPicPr>
          <p:nvPr/>
        </p:nvPicPr>
        <p:blipFill>
          <a:blip r:embed="rId2"/>
          <a:stretch>
            <a:fillRect/>
          </a:stretch>
        </p:blipFill>
        <p:spPr>
          <a:xfrm>
            <a:off x="9296400" y="464090"/>
            <a:ext cx="2413001" cy="1047210"/>
          </a:xfrm>
          <a:prstGeom prst="rect">
            <a:avLst/>
          </a:prstGeom>
        </p:spPr>
      </p:pic>
    </p:spTree>
    <p:extLst>
      <p:ext uri="{BB962C8B-B14F-4D97-AF65-F5344CB8AC3E}">
        <p14:creationId xmlns:p14="http://schemas.microsoft.com/office/powerpoint/2010/main" val="333634720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191322"/>
            <a:ext cx="12191695" cy="6858000"/>
          </a:xfrm>
          <a:prstGeom prst="rect">
            <a:avLst/>
          </a:prstGeom>
          <a:solidFill>
            <a:srgbClr val="F8F4E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Rectangle 2"/>
          <p:cNvSpPr/>
          <p:nvPr/>
        </p:nvSpPr>
        <p:spPr>
          <a:xfrm>
            <a:off x="0" y="0"/>
            <a:ext cx="12191695" cy="365760"/>
          </a:xfrm>
          <a:prstGeom prst="rect">
            <a:avLst/>
          </a:prstGeom>
          <a:solidFill>
            <a:srgbClr val="9B2226"/>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 name="TextBox 3"/>
          <p:cNvSpPr txBox="1"/>
          <p:nvPr/>
        </p:nvSpPr>
        <p:spPr>
          <a:xfrm>
            <a:off x="0" y="45720"/>
            <a:ext cx="12191695" cy="274320"/>
          </a:xfrm>
          <a:prstGeom prst="rect">
            <a:avLst/>
          </a:prstGeom>
          <a:noFill/>
        </p:spPr>
        <p:txBody>
          <a:bodyPr wrap="square" lIns="0" tIns="0" rIns="0" bIns="0">
            <a:spAutoFit/>
          </a:bodyPr>
          <a:lstStyle/>
          <a:p>
            <a:pPr algn="ctr"/>
            <a:r>
              <a:rPr sz="1400" b="1" i="0" spc="400">
                <a:solidFill>
                  <a:srgbClr val="FFFFFF"/>
                </a:solidFill>
                <a:latin typeface="Aptos"/>
              </a:rPr>
              <a:t>SÉANCE EXTRAORDINAIRE CONVOQUÉE</a:t>
            </a:r>
          </a:p>
        </p:txBody>
      </p:sp>
      <p:sp>
        <p:nvSpPr>
          <p:cNvPr id="5" name="TextBox 4"/>
          <p:cNvSpPr txBox="1"/>
          <p:nvPr/>
        </p:nvSpPr>
        <p:spPr>
          <a:xfrm>
            <a:off x="548640" y="731520"/>
            <a:ext cx="11064240" cy="914400"/>
          </a:xfrm>
          <a:prstGeom prst="rect">
            <a:avLst/>
          </a:prstGeom>
          <a:noFill/>
        </p:spPr>
        <p:txBody>
          <a:bodyPr wrap="square" lIns="0" tIns="0" rIns="0" bIns="0">
            <a:spAutoFit/>
          </a:bodyPr>
          <a:lstStyle/>
          <a:p>
            <a:pPr algn="ctr"/>
            <a:r>
              <a:rPr sz="6000" b="1" i="0" spc="1200">
                <a:solidFill>
                  <a:srgbClr val="9B2226"/>
                </a:solidFill>
                <a:latin typeface="Aptos Display"/>
              </a:rPr>
              <a:t>BRISURE</a:t>
            </a:r>
          </a:p>
        </p:txBody>
      </p:sp>
      <p:sp>
        <p:nvSpPr>
          <p:cNvPr id="6" name="TextBox 5"/>
          <p:cNvSpPr txBox="1"/>
          <p:nvPr/>
        </p:nvSpPr>
        <p:spPr>
          <a:xfrm>
            <a:off x="548640" y="1544179"/>
            <a:ext cx="11064240" cy="457200"/>
          </a:xfrm>
          <a:prstGeom prst="rect">
            <a:avLst/>
          </a:prstGeom>
          <a:noFill/>
        </p:spPr>
        <p:txBody>
          <a:bodyPr wrap="square" lIns="0" tIns="0" rIns="0" bIns="0">
            <a:spAutoFit/>
          </a:bodyPr>
          <a:lstStyle/>
          <a:p>
            <a:pPr algn="ctr"/>
            <a:r>
              <a:rPr sz="1800" b="0" i="1" dirty="0">
                <a:solidFill>
                  <a:srgbClr val="5A5A5A"/>
                </a:solidFill>
                <a:latin typeface="Aptos"/>
              </a:rPr>
              <a:t>Le </a:t>
            </a:r>
            <a:r>
              <a:rPr sz="1800" b="0" i="1" dirty="0" err="1">
                <a:solidFill>
                  <a:srgbClr val="5A5A5A"/>
                </a:solidFill>
                <a:latin typeface="Aptos"/>
              </a:rPr>
              <a:t>programme</a:t>
            </a:r>
            <a:r>
              <a:rPr sz="1800" b="0" i="1" dirty="0">
                <a:solidFill>
                  <a:srgbClr val="5A5A5A"/>
                </a:solidFill>
                <a:latin typeface="Aptos"/>
              </a:rPr>
              <a:t> provincial </a:t>
            </a:r>
            <a:r>
              <a:rPr sz="1800" b="0" i="1" dirty="0" err="1">
                <a:solidFill>
                  <a:srgbClr val="5A5A5A"/>
                </a:solidFill>
                <a:latin typeface="Aptos"/>
              </a:rPr>
              <a:t>vient</a:t>
            </a:r>
            <a:r>
              <a:rPr sz="1800" b="0" i="1" dirty="0">
                <a:solidFill>
                  <a:srgbClr val="5A5A5A"/>
                </a:solidFill>
                <a:latin typeface="Aptos"/>
              </a:rPr>
              <a:t> de </a:t>
            </a:r>
            <a:r>
              <a:rPr sz="1800" b="0" i="1" dirty="0" err="1">
                <a:solidFill>
                  <a:srgbClr val="5A5A5A"/>
                </a:solidFill>
                <a:latin typeface="Aptos"/>
              </a:rPr>
              <a:t>tomber</a:t>
            </a:r>
            <a:r>
              <a:rPr sz="1800" b="0" i="1" dirty="0">
                <a:solidFill>
                  <a:srgbClr val="5A5A5A"/>
                </a:solidFill>
                <a:latin typeface="Aptos"/>
              </a:rPr>
              <a:t>. Le </a:t>
            </a:r>
            <a:r>
              <a:rPr sz="1800" b="0" i="1" dirty="0" err="1">
                <a:solidFill>
                  <a:srgbClr val="5A5A5A"/>
                </a:solidFill>
                <a:latin typeface="Aptos"/>
              </a:rPr>
              <a:t>comité</a:t>
            </a:r>
            <a:r>
              <a:rPr sz="1800" b="0" i="1" dirty="0">
                <a:solidFill>
                  <a:srgbClr val="5A5A5A"/>
                </a:solidFill>
                <a:latin typeface="Aptos"/>
              </a:rPr>
              <a:t> est </a:t>
            </a:r>
            <a:r>
              <a:rPr sz="1800" b="0" i="1" dirty="0" err="1">
                <a:solidFill>
                  <a:srgbClr val="5A5A5A"/>
                </a:solidFill>
                <a:latin typeface="Aptos"/>
              </a:rPr>
              <a:t>interrompu</a:t>
            </a:r>
            <a:r>
              <a:rPr sz="1800" b="0" i="1" dirty="0">
                <a:solidFill>
                  <a:srgbClr val="5A5A5A"/>
                </a:solidFill>
                <a:latin typeface="Aptos"/>
              </a:rPr>
              <a:t>.</a:t>
            </a:r>
          </a:p>
        </p:txBody>
      </p:sp>
      <p:sp>
        <p:nvSpPr>
          <p:cNvPr id="7" name="Rectangle 6"/>
          <p:cNvSpPr/>
          <p:nvPr/>
        </p:nvSpPr>
        <p:spPr>
          <a:xfrm>
            <a:off x="1371600" y="2125362"/>
            <a:ext cx="9418320" cy="3543918"/>
          </a:xfrm>
          <a:prstGeom prst="rect">
            <a:avLst/>
          </a:prstGeom>
          <a:solidFill>
            <a:srgbClr val="FCE7E5"/>
          </a:solidFill>
          <a:ln w="19050">
            <a:solidFill>
              <a:srgbClr val="9B2226"/>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1828800" y="2372494"/>
            <a:ext cx="3970638" cy="830997"/>
          </a:xfrm>
          <a:prstGeom prst="rect">
            <a:avLst/>
          </a:prstGeom>
          <a:noFill/>
        </p:spPr>
        <p:txBody>
          <a:bodyPr wrap="square" lIns="0" tIns="0" rIns="0" bIns="0">
            <a:spAutoFit/>
          </a:bodyPr>
          <a:lstStyle/>
          <a:p>
            <a:pPr algn="l"/>
            <a:r>
              <a:rPr sz="1800" b="0" i="0" dirty="0" err="1">
                <a:solidFill>
                  <a:srgbClr val="5A5A5A"/>
                </a:solidFill>
                <a:latin typeface="Aptos"/>
              </a:rPr>
              <a:t>Programme</a:t>
            </a:r>
            <a:r>
              <a:rPr sz="1800" b="0" i="0" dirty="0">
                <a:solidFill>
                  <a:srgbClr val="5A5A5A"/>
                </a:solidFill>
                <a:latin typeface="Aptos"/>
              </a:rPr>
              <a:t> provincial garage municipal</a:t>
            </a:r>
            <a:br>
              <a:rPr lang="fr-CA" sz="1800" b="0" i="0" dirty="0">
                <a:solidFill>
                  <a:srgbClr val="5A5A5A"/>
                </a:solidFill>
                <a:latin typeface="Aptos"/>
              </a:rPr>
            </a:br>
            <a:r>
              <a:rPr sz="1800" b="0" i="0" dirty="0">
                <a:solidFill>
                  <a:srgbClr val="5A5A5A"/>
                </a:solidFill>
                <a:latin typeface="Aptos"/>
              </a:rPr>
              <a:t>et caserne </a:t>
            </a:r>
            <a:r>
              <a:rPr sz="1800" b="0" i="0" dirty="0" err="1">
                <a:solidFill>
                  <a:srgbClr val="5A5A5A"/>
                </a:solidFill>
                <a:latin typeface="Aptos"/>
              </a:rPr>
              <a:t>incendie</a:t>
            </a:r>
            <a:r>
              <a:rPr sz="1800" b="0" i="0" dirty="0">
                <a:solidFill>
                  <a:srgbClr val="5A5A5A"/>
                </a:solidFill>
                <a:latin typeface="Aptos"/>
              </a:rPr>
              <a:t> </a:t>
            </a:r>
          </a:p>
          <a:p>
            <a:r>
              <a:rPr sz="1800" b="1" i="0" dirty="0">
                <a:solidFill>
                  <a:srgbClr val="9B2226"/>
                </a:solidFill>
                <a:latin typeface="Aptos"/>
              </a:rPr>
              <a:t>6 000 000 $</a:t>
            </a:r>
          </a:p>
        </p:txBody>
      </p:sp>
      <p:sp>
        <p:nvSpPr>
          <p:cNvPr id="9" name="TextBox 8"/>
          <p:cNvSpPr txBox="1"/>
          <p:nvPr/>
        </p:nvSpPr>
        <p:spPr>
          <a:xfrm>
            <a:off x="6592743" y="2372494"/>
            <a:ext cx="3575222" cy="830997"/>
          </a:xfrm>
          <a:prstGeom prst="rect">
            <a:avLst/>
          </a:prstGeom>
          <a:noFill/>
        </p:spPr>
        <p:txBody>
          <a:bodyPr wrap="square" lIns="0" tIns="0" rIns="0" bIns="0">
            <a:spAutoFit/>
          </a:bodyPr>
          <a:lstStyle/>
          <a:p>
            <a:pPr algn="l"/>
            <a:r>
              <a:rPr sz="1800" b="0" i="0" dirty="0">
                <a:solidFill>
                  <a:srgbClr val="5A5A5A"/>
                </a:solidFill>
                <a:latin typeface="Aptos"/>
              </a:rPr>
              <a:t>Part municipale (15 %) à </a:t>
            </a:r>
            <a:r>
              <a:rPr sz="1800" b="0" i="0" dirty="0" err="1">
                <a:solidFill>
                  <a:srgbClr val="5A5A5A"/>
                </a:solidFill>
                <a:latin typeface="Aptos"/>
              </a:rPr>
              <a:t>débourser</a:t>
            </a:r>
            <a:r>
              <a:rPr lang="fr-CA" dirty="0">
                <a:solidFill>
                  <a:srgbClr val="5A5A5A"/>
                </a:solidFill>
                <a:latin typeface="Aptos"/>
              </a:rPr>
              <a:t> ou </a:t>
            </a:r>
            <a:r>
              <a:rPr lang="fr-CA" sz="1800" b="0" i="0" dirty="0">
                <a:solidFill>
                  <a:srgbClr val="5A5A5A"/>
                </a:solidFill>
                <a:latin typeface="Aptos"/>
              </a:rPr>
              <a:t>emprunter</a:t>
            </a:r>
            <a:r>
              <a:rPr sz="1800" b="0" i="0" dirty="0">
                <a:solidFill>
                  <a:srgbClr val="5A5A5A"/>
                </a:solidFill>
                <a:latin typeface="Aptos"/>
              </a:rPr>
              <a:t> </a:t>
            </a:r>
          </a:p>
          <a:p>
            <a:r>
              <a:rPr sz="1800" b="1" i="0" dirty="0">
                <a:solidFill>
                  <a:srgbClr val="9B2226"/>
                </a:solidFill>
                <a:latin typeface="Aptos"/>
              </a:rPr>
              <a:t>900 000 $</a:t>
            </a:r>
          </a:p>
        </p:txBody>
      </p:sp>
      <p:sp>
        <p:nvSpPr>
          <p:cNvPr id="10" name="TextBox 9"/>
          <p:cNvSpPr txBox="1"/>
          <p:nvPr/>
        </p:nvSpPr>
        <p:spPr>
          <a:xfrm>
            <a:off x="6592743" y="3343323"/>
            <a:ext cx="3885788" cy="553998"/>
          </a:xfrm>
          <a:prstGeom prst="rect">
            <a:avLst/>
          </a:prstGeom>
          <a:noFill/>
        </p:spPr>
        <p:txBody>
          <a:bodyPr wrap="square" lIns="0" tIns="0" rIns="0" bIns="0">
            <a:spAutoFit/>
          </a:bodyPr>
          <a:lstStyle/>
          <a:p>
            <a:pPr algn="l"/>
            <a:r>
              <a:rPr lang="fr-CA" sz="1800" b="0" i="0" noProof="1">
                <a:solidFill>
                  <a:srgbClr val="5A5A5A"/>
                </a:solidFill>
                <a:latin typeface="Aptos"/>
              </a:rPr>
              <a:t>Budget préventif contre les inondations</a:t>
            </a:r>
          </a:p>
          <a:p>
            <a:r>
              <a:rPr lang="fr-CA" b="1" noProof="1">
                <a:solidFill>
                  <a:srgbClr val="5A5A5A"/>
                </a:solidFill>
                <a:latin typeface="Aptos"/>
              </a:rPr>
              <a:t>10</a:t>
            </a:r>
            <a:r>
              <a:rPr lang="fr-CA" sz="1800" b="1" i="0" noProof="1">
                <a:solidFill>
                  <a:srgbClr val="5A5A5A"/>
                </a:solidFill>
                <a:latin typeface="Aptos"/>
              </a:rPr>
              <a:t>0 000 $</a:t>
            </a:r>
          </a:p>
        </p:txBody>
      </p:sp>
      <p:sp>
        <p:nvSpPr>
          <p:cNvPr id="11" name="TextBox 10"/>
          <p:cNvSpPr txBox="1"/>
          <p:nvPr/>
        </p:nvSpPr>
        <p:spPr>
          <a:xfrm>
            <a:off x="1828800" y="5029200"/>
            <a:ext cx="8503920" cy="276999"/>
          </a:xfrm>
          <a:prstGeom prst="rect">
            <a:avLst/>
          </a:prstGeom>
          <a:noFill/>
        </p:spPr>
        <p:txBody>
          <a:bodyPr wrap="square" lIns="0" tIns="0" rIns="0" bIns="0">
            <a:spAutoFit/>
          </a:bodyPr>
          <a:lstStyle/>
          <a:p>
            <a:pPr algn="l"/>
            <a:r>
              <a:rPr sz="1800" b="1" i="0" dirty="0">
                <a:solidFill>
                  <a:srgbClr val="9B2226"/>
                </a:solidFill>
                <a:latin typeface="Aptos"/>
              </a:rPr>
              <a:t>Conclusion : le </a:t>
            </a:r>
            <a:r>
              <a:rPr lang="fr-CA" sz="1800" b="1" i="0" dirty="0">
                <a:solidFill>
                  <a:srgbClr val="9B2226"/>
                </a:solidFill>
                <a:latin typeface="Aptos"/>
              </a:rPr>
              <a:t>budget </a:t>
            </a:r>
            <a:r>
              <a:rPr sz="1800" b="1" i="0" dirty="0" err="1">
                <a:solidFill>
                  <a:srgbClr val="9B2226"/>
                </a:solidFill>
                <a:latin typeface="Aptos"/>
              </a:rPr>
              <a:t>préventif</a:t>
            </a:r>
            <a:r>
              <a:rPr sz="1800" b="1" i="0" dirty="0">
                <a:solidFill>
                  <a:srgbClr val="9B2226"/>
                </a:solidFill>
                <a:latin typeface="Aptos"/>
              </a:rPr>
              <a:t> est </a:t>
            </a:r>
            <a:r>
              <a:rPr sz="1800" b="1" i="0" dirty="0" err="1">
                <a:solidFill>
                  <a:srgbClr val="9B2226"/>
                </a:solidFill>
                <a:latin typeface="Aptos"/>
              </a:rPr>
              <a:t>aspiré</a:t>
            </a:r>
            <a:r>
              <a:rPr lang="fr-CA" sz="1800" b="1" i="0" dirty="0">
                <a:solidFill>
                  <a:srgbClr val="9B2226"/>
                </a:solidFill>
                <a:latin typeface="Aptos"/>
              </a:rPr>
              <a:t> dans le projet de garage ..</a:t>
            </a:r>
            <a:r>
              <a:rPr sz="1800" b="1" i="0" dirty="0">
                <a:solidFill>
                  <a:srgbClr val="9B2226"/>
                </a:solidFill>
                <a:latin typeface="Aptos"/>
              </a:rPr>
              <a:t>.</a:t>
            </a:r>
          </a:p>
        </p:txBody>
      </p:sp>
      <p:sp>
        <p:nvSpPr>
          <p:cNvPr id="12" name="TextBox 11"/>
          <p:cNvSpPr txBox="1"/>
          <p:nvPr/>
        </p:nvSpPr>
        <p:spPr>
          <a:xfrm>
            <a:off x="548640" y="5943600"/>
            <a:ext cx="11064240" cy="246221"/>
          </a:xfrm>
          <a:prstGeom prst="rect">
            <a:avLst/>
          </a:prstGeom>
          <a:noFill/>
        </p:spPr>
        <p:txBody>
          <a:bodyPr wrap="square" lIns="0" tIns="0" rIns="0" bIns="0">
            <a:spAutoFit/>
          </a:bodyPr>
          <a:lstStyle/>
          <a:p>
            <a:pPr algn="ctr"/>
            <a:r>
              <a:rPr lang="fr-CA" sz="1600" b="1" i="1" noProof="1">
                <a:solidFill>
                  <a:srgbClr val="9B2226"/>
                </a:solidFill>
                <a:latin typeface="Aptos"/>
              </a:rPr>
              <a:t>Vous avez 10 minutes pour vous repositionner. La séance extraordinaire commence.</a:t>
            </a:r>
          </a:p>
        </p:txBody>
      </p:sp>
      <p:sp>
        <p:nvSpPr>
          <p:cNvPr id="13" name="Rectangle 12"/>
          <p:cNvSpPr/>
          <p:nvPr/>
        </p:nvSpPr>
        <p:spPr>
          <a:xfrm>
            <a:off x="548640" y="6395313"/>
            <a:ext cx="11064240" cy="10972"/>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548640" y="6446520"/>
            <a:ext cx="11064240" cy="320040"/>
          </a:xfrm>
          <a:prstGeom prst="rect">
            <a:avLst/>
          </a:prstGeom>
          <a:noFill/>
        </p:spPr>
        <p:txBody>
          <a:bodyPr wrap="square" lIns="0" tIns="0" rIns="0" bIns="0">
            <a:spAutoFit/>
          </a:bodyPr>
          <a:lstStyle/>
          <a:p>
            <a:pPr algn="ctr"/>
            <a:r>
              <a:rPr sz="1000" b="0" i="1">
                <a:solidFill>
                  <a:srgbClr val="1F5571"/>
                </a:solidFill>
                <a:latin typeface="Aptos"/>
              </a:rPr>
              <a:t>Atelier RDVE4 — Sainte-Valérie, MRC des Hauts-Bois — 7 mai 2026</a:t>
            </a:r>
          </a:p>
        </p:txBody>
      </p:sp>
      <p:sp>
        <p:nvSpPr>
          <p:cNvPr id="15" name="TextBox 9">
            <a:extLst>
              <a:ext uri="{FF2B5EF4-FFF2-40B4-BE49-F238E27FC236}">
                <a16:creationId xmlns:a16="http://schemas.microsoft.com/office/drawing/2014/main" id="{7CBC3F36-16C4-224B-9837-11BED0AD3038}"/>
              </a:ext>
            </a:extLst>
          </p:cNvPr>
          <p:cNvSpPr txBox="1"/>
          <p:nvPr/>
        </p:nvSpPr>
        <p:spPr>
          <a:xfrm>
            <a:off x="1828800" y="3334881"/>
            <a:ext cx="3278659" cy="553998"/>
          </a:xfrm>
          <a:prstGeom prst="rect">
            <a:avLst/>
          </a:prstGeom>
          <a:noFill/>
        </p:spPr>
        <p:txBody>
          <a:bodyPr wrap="square" lIns="0" tIns="0" rIns="0" bIns="0">
            <a:spAutoFit/>
          </a:bodyPr>
          <a:lstStyle/>
          <a:p>
            <a:pPr algn="l"/>
            <a:r>
              <a:rPr lang="fr-CA" sz="1800" b="0" i="0" noProof="1">
                <a:solidFill>
                  <a:srgbClr val="5A5A5A"/>
                </a:solidFill>
                <a:latin typeface="Aptos"/>
              </a:rPr>
              <a:t>Budget municipal annuel estimé</a:t>
            </a:r>
          </a:p>
          <a:p>
            <a:r>
              <a:rPr lang="fr-CA" b="1" noProof="1">
                <a:solidFill>
                  <a:srgbClr val="5A5A5A"/>
                </a:solidFill>
                <a:latin typeface="Aptos"/>
              </a:rPr>
              <a:t>4 50</a:t>
            </a:r>
            <a:r>
              <a:rPr lang="fr-CA" sz="1800" b="1" i="0" noProof="1">
                <a:solidFill>
                  <a:srgbClr val="5A5A5A"/>
                </a:solidFill>
                <a:latin typeface="Aptos"/>
              </a:rPr>
              <a:t>0 000 $</a:t>
            </a:r>
            <a:r>
              <a:rPr lang="fr-CA" sz="1800" i="0" noProof="1">
                <a:solidFill>
                  <a:srgbClr val="5A5A5A"/>
                </a:solidFill>
                <a:latin typeface="Aptos"/>
              </a:rPr>
              <a:t> </a:t>
            </a:r>
          </a:p>
        </p:txBody>
      </p:sp>
      <p:sp>
        <p:nvSpPr>
          <p:cNvPr id="16" name="TextBox 9">
            <a:extLst>
              <a:ext uri="{FF2B5EF4-FFF2-40B4-BE49-F238E27FC236}">
                <a16:creationId xmlns:a16="http://schemas.microsoft.com/office/drawing/2014/main" id="{DA25D46B-C708-708C-292E-5CF3F04999ED}"/>
              </a:ext>
            </a:extLst>
          </p:cNvPr>
          <p:cNvSpPr txBox="1"/>
          <p:nvPr/>
        </p:nvSpPr>
        <p:spPr>
          <a:xfrm>
            <a:off x="1828800" y="4216291"/>
            <a:ext cx="4176584" cy="553998"/>
          </a:xfrm>
          <a:prstGeom prst="rect">
            <a:avLst/>
          </a:prstGeom>
          <a:noFill/>
        </p:spPr>
        <p:txBody>
          <a:bodyPr wrap="square" lIns="0" tIns="0" rIns="0" bIns="0">
            <a:spAutoFit/>
          </a:bodyPr>
          <a:lstStyle/>
          <a:p>
            <a:pPr algn="l"/>
            <a:r>
              <a:rPr lang="fr-CA" sz="1800" b="0" i="0" noProof="1">
                <a:solidFill>
                  <a:srgbClr val="5A5A5A"/>
                </a:solidFill>
                <a:latin typeface="Aptos"/>
              </a:rPr>
              <a:t>Budget incompressible (obligations)</a:t>
            </a:r>
          </a:p>
          <a:p>
            <a:r>
              <a:rPr lang="fr-CA" b="1" noProof="1">
                <a:solidFill>
                  <a:srgbClr val="5A5A5A"/>
                </a:solidFill>
                <a:latin typeface="Aptos"/>
              </a:rPr>
              <a:t>4 00</a:t>
            </a:r>
            <a:r>
              <a:rPr lang="fr-CA" sz="1800" b="1" i="0" noProof="1">
                <a:solidFill>
                  <a:srgbClr val="5A5A5A"/>
                </a:solidFill>
                <a:latin typeface="Aptos"/>
              </a:rPr>
              <a:t>0 000 $</a:t>
            </a:r>
            <a:r>
              <a:rPr lang="fr-CA" sz="1800" i="0" noProof="1">
                <a:solidFill>
                  <a:srgbClr val="5A5A5A"/>
                </a:solidFill>
                <a:latin typeface="Aptos"/>
              </a:rPr>
              <a:t> </a:t>
            </a:r>
          </a:p>
        </p:txBody>
      </p:sp>
      <p:sp>
        <p:nvSpPr>
          <p:cNvPr id="17" name="TextBox 9">
            <a:extLst>
              <a:ext uri="{FF2B5EF4-FFF2-40B4-BE49-F238E27FC236}">
                <a16:creationId xmlns:a16="http://schemas.microsoft.com/office/drawing/2014/main" id="{4A2AEFA9-549F-A184-D984-29473EC50411}"/>
              </a:ext>
            </a:extLst>
          </p:cNvPr>
          <p:cNvSpPr txBox="1"/>
          <p:nvPr/>
        </p:nvSpPr>
        <p:spPr>
          <a:xfrm>
            <a:off x="6592743" y="4216291"/>
            <a:ext cx="3885788" cy="553998"/>
          </a:xfrm>
          <a:prstGeom prst="rect">
            <a:avLst/>
          </a:prstGeom>
          <a:noFill/>
        </p:spPr>
        <p:txBody>
          <a:bodyPr wrap="square" lIns="0" tIns="0" rIns="0" bIns="0">
            <a:spAutoFit/>
          </a:bodyPr>
          <a:lstStyle/>
          <a:p>
            <a:pPr algn="l"/>
            <a:r>
              <a:rPr lang="fr-CA" sz="1800" b="0" i="0" noProof="1">
                <a:solidFill>
                  <a:srgbClr val="5A5A5A"/>
                </a:solidFill>
                <a:latin typeface="Aptos"/>
              </a:rPr>
              <a:t>Dette totale de la municipalité</a:t>
            </a:r>
          </a:p>
          <a:p>
            <a:r>
              <a:rPr lang="fr-CA" b="1" noProof="1">
                <a:solidFill>
                  <a:srgbClr val="5A5A5A"/>
                </a:solidFill>
                <a:latin typeface="Aptos"/>
              </a:rPr>
              <a:t>9 500 000 </a:t>
            </a:r>
            <a:r>
              <a:rPr lang="fr-CA" sz="1800" b="1" i="0" noProof="1">
                <a:solidFill>
                  <a:srgbClr val="5A5A5A"/>
                </a:solidFill>
                <a:latin typeface="Aptos"/>
              </a:rPr>
              <a:t>$</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AA939D1D-4A4C-0F48-BEA7-53DD78EC1CED}"/>
              </a:ext>
            </a:extLst>
          </p:cNvPr>
          <p:cNvSpPr/>
          <p:nvPr/>
        </p:nvSpPr>
        <p:spPr>
          <a:xfrm>
            <a:off x="0" y="0"/>
            <a:ext cx="12192000" cy="6858000"/>
          </a:xfrm>
          <a:prstGeom prst="rect">
            <a:avLst/>
          </a:prstGeom>
          <a:solidFill>
            <a:srgbClr val="F8F6EF"/>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3" name="Rectangle 2">
            <a:extLst>
              <a:ext uri="{FF2B5EF4-FFF2-40B4-BE49-F238E27FC236}">
                <a16:creationId xmlns:a16="http://schemas.microsoft.com/office/drawing/2014/main" id="{8FCDFD12-0D6B-1B42-95DC-3F2EC7D80E19}"/>
              </a:ext>
            </a:extLst>
          </p:cNvPr>
          <p:cNvSpPr/>
          <p:nvPr/>
        </p:nvSpPr>
        <p:spPr>
          <a:xfrm>
            <a:off x="0" y="0"/>
            <a:ext cx="12192000" cy="165100"/>
          </a:xfrm>
          <a:prstGeom prst="rect">
            <a:avLst/>
          </a:prstGeom>
          <a:solidFill>
            <a:srgbClr val="1668A5"/>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4" name="ZoneTexte 3">
            <a:extLst>
              <a:ext uri="{FF2B5EF4-FFF2-40B4-BE49-F238E27FC236}">
                <a16:creationId xmlns:a16="http://schemas.microsoft.com/office/drawing/2014/main" id="{42F55D2A-93BE-1C42-A71E-B7377BBDAA10}"/>
              </a:ext>
            </a:extLst>
          </p:cNvPr>
          <p:cNvSpPr txBox="1"/>
          <p:nvPr/>
        </p:nvSpPr>
        <p:spPr>
          <a:xfrm>
            <a:off x="508000" y="342900"/>
            <a:ext cx="11176000" cy="482600"/>
          </a:xfrm>
          <a:prstGeom prst="rect">
            <a:avLst/>
          </a:prstGeom>
          <a:noFill/>
          <a:ln>
            <a:noFill/>
          </a:ln>
        </p:spPr>
        <p:txBody>
          <a:bodyPr vertOverflow="overflow" vert="horz" wrap="square" rtlCol="0" anchor="t">
            <a:noAutofit/>
          </a:bodyPr>
          <a:lstStyle/>
          <a:p>
            <a:pPr marL="0" indent="0">
              <a:buNone/>
            </a:pPr>
            <a:r>
              <a:rPr lang="fr-CA" sz="3000" b="1" dirty="0">
                <a:solidFill>
                  <a:srgbClr val="1668A5"/>
                </a:solidFill>
                <a:latin typeface="Aptos Display"/>
              </a:rPr>
              <a:t>MÉCANIQUE DE LA DÉLIBÉRATION</a:t>
            </a:r>
          </a:p>
        </p:txBody>
      </p:sp>
      <p:sp>
        <p:nvSpPr>
          <p:cNvPr id="5" name="ZoneTexte 4">
            <a:extLst>
              <a:ext uri="{FF2B5EF4-FFF2-40B4-BE49-F238E27FC236}">
                <a16:creationId xmlns:a16="http://schemas.microsoft.com/office/drawing/2014/main" id="{690F782B-5666-4347-9B44-98FB602425D4}"/>
              </a:ext>
            </a:extLst>
          </p:cNvPr>
          <p:cNvSpPr txBox="1"/>
          <p:nvPr/>
        </p:nvSpPr>
        <p:spPr>
          <a:xfrm>
            <a:off x="520700" y="863600"/>
            <a:ext cx="11176000" cy="279400"/>
          </a:xfrm>
          <a:prstGeom prst="rect">
            <a:avLst/>
          </a:prstGeom>
          <a:noFill/>
          <a:ln>
            <a:noFill/>
          </a:ln>
        </p:spPr>
        <p:txBody>
          <a:bodyPr vertOverflow="overflow" vert="horz" wrap="square" rtlCol="0" anchor="t">
            <a:noAutofit/>
          </a:bodyPr>
          <a:lstStyle/>
          <a:p>
            <a:pPr marL="0" indent="0">
              <a:buNone/>
            </a:pPr>
            <a:r>
              <a:rPr lang="fr-CA" sz="1550" i="1" dirty="0">
                <a:solidFill>
                  <a:srgbClr val="5B6570"/>
                </a:solidFill>
                <a:latin typeface="Aptos"/>
              </a:rPr>
              <a:t>Qui parle, qui vote, qui tranche : les règles du comité avant d’ouvrir la délibération.</a:t>
            </a:r>
          </a:p>
        </p:txBody>
      </p:sp>
      <p:sp>
        <p:nvSpPr>
          <p:cNvPr id="6" name="Rectangle 5">
            <a:extLst>
              <a:ext uri="{FF2B5EF4-FFF2-40B4-BE49-F238E27FC236}">
                <a16:creationId xmlns:a16="http://schemas.microsoft.com/office/drawing/2014/main" id="{5F5E6E37-5A32-4344-BBB2-B2EF2AA0B19D}"/>
              </a:ext>
            </a:extLst>
          </p:cNvPr>
          <p:cNvSpPr/>
          <p:nvPr/>
        </p:nvSpPr>
        <p:spPr>
          <a:xfrm>
            <a:off x="508000" y="1397000"/>
            <a:ext cx="11176000" cy="1079500"/>
          </a:xfrm>
          <a:prstGeom prst="rect">
            <a:avLst/>
          </a:prstGeom>
          <a:solidFill>
            <a:srgbClr val="FFFFFF"/>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wrap="square" lIns="228600" tIns="177800" rIns="228600" bIns="177800" rtlCol="0" anchor="ctr"/>
          <a:lstStyle/>
          <a:p>
            <a:pPr marL="0" indent="0">
              <a:buNone/>
            </a:pPr>
            <a:r>
              <a:rPr lang="fr-CA" sz="1430" b="1" dirty="0">
                <a:solidFill>
                  <a:srgbClr val="1668A5"/>
                </a:solidFill>
                <a:latin typeface="Aptos"/>
              </a:rPr>
              <a:t>01  DÉLIBÉRATION OUVERTE</a:t>
            </a:r>
          </a:p>
          <a:p>
            <a:pPr marL="0" indent="0">
              <a:buNone/>
            </a:pPr>
            <a:r>
              <a:rPr lang="fr-CA" sz="1430" dirty="0">
                <a:solidFill>
                  <a:srgbClr val="17212F"/>
                </a:solidFill>
                <a:latin typeface="Aptos"/>
              </a:rPr>
              <a:t>Toutes les personnes autour de la table prennent la parole. Argumenter, questionner, débattre.</a:t>
            </a:r>
          </a:p>
        </p:txBody>
      </p:sp>
      <p:sp>
        <p:nvSpPr>
          <p:cNvPr id="7" name="Rectangle 6">
            <a:extLst>
              <a:ext uri="{FF2B5EF4-FFF2-40B4-BE49-F238E27FC236}">
                <a16:creationId xmlns:a16="http://schemas.microsoft.com/office/drawing/2014/main" id="{6B2CE673-6206-2448-9429-71B33C1AA2C7}"/>
              </a:ext>
            </a:extLst>
          </p:cNvPr>
          <p:cNvSpPr/>
          <p:nvPr/>
        </p:nvSpPr>
        <p:spPr>
          <a:xfrm>
            <a:off x="508000" y="2476500"/>
            <a:ext cx="11176000" cy="1079500"/>
          </a:xfrm>
          <a:prstGeom prst="rect">
            <a:avLst/>
          </a:prstGeom>
          <a:solidFill>
            <a:srgbClr val="F2F5EE"/>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wrap="square" lIns="228600" tIns="177800" rIns="228600" bIns="177800" rtlCol="0" anchor="ctr"/>
          <a:lstStyle/>
          <a:p>
            <a:pPr marL="0" indent="0">
              <a:buNone/>
            </a:pPr>
            <a:r>
              <a:rPr lang="fr-CA" sz="1430" b="1" dirty="0">
                <a:solidFill>
                  <a:srgbClr val="1668A5"/>
                </a:solidFill>
                <a:latin typeface="Aptos"/>
              </a:rPr>
              <a:t>02  RÔLES SANS VOTE</a:t>
            </a:r>
          </a:p>
          <a:p>
            <a:pPr marL="0" indent="0">
              <a:buNone/>
            </a:pPr>
            <a:r>
              <a:rPr lang="fr-CA" sz="1430" dirty="0">
                <a:solidFill>
                  <a:srgbClr val="17212F"/>
                </a:solidFill>
                <a:latin typeface="Aptos"/>
              </a:rPr>
              <a:t>Direction générale et sécurité civile : éclairage technique. Voix citoyennes : avis consultatif sur leurs enjeux.</a:t>
            </a:r>
          </a:p>
        </p:txBody>
      </p:sp>
      <p:sp>
        <p:nvSpPr>
          <p:cNvPr id="8" name="Rectangle 7">
            <a:extLst>
              <a:ext uri="{FF2B5EF4-FFF2-40B4-BE49-F238E27FC236}">
                <a16:creationId xmlns:a16="http://schemas.microsoft.com/office/drawing/2014/main" id="{662A310E-65FD-424B-B431-CC6E8A80A8DE}"/>
              </a:ext>
            </a:extLst>
          </p:cNvPr>
          <p:cNvSpPr/>
          <p:nvPr/>
        </p:nvSpPr>
        <p:spPr>
          <a:xfrm>
            <a:off x="508000" y="3556000"/>
            <a:ext cx="11176000" cy="1079500"/>
          </a:xfrm>
          <a:prstGeom prst="rect">
            <a:avLst/>
          </a:prstGeom>
          <a:solidFill>
            <a:srgbClr val="FFFFFF"/>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wrap="square" lIns="228600" tIns="177800" rIns="228600" bIns="177800" rtlCol="0" anchor="ctr"/>
          <a:lstStyle/>
          <a:p>
            <a:pPr marL="0" indent="0">
              <a:buNone/>
            </a:pPr>
            <a:r>
              <a:rPr lang="fr-CA" sz="1430" b="1" dirty="0">
                <a:solidFill>
                  <a:srgbClr val="1668A5"/>
                </a:solidFill>
                <a:latin typeface="Aptos"/>
              </a:rPr>
              <a:t>03  DÉCISION</a:t>
            </a:r>
          </a:p>
          <a:p>
            <a:pPr marL="0" indent="0">
              <a:buNone/>
            </a:pPr>
            <a:r>
              <a:rPr lang="fr-CA" sz="1430" dirty="0">
                <a:solidFill>
                  <a:srgbClr val="17212F"/>
                </a:solidFill>
                <a:latin typeface="Aptos"/>
              </a:rPr>
              <a:t>Vote des deux élu·es (mairie et conseil municipal). Majorité simple.</a:t>
            </a:r>
          </a:p>
        </p:txBody>
      </p:sp>
      <p:sp>
        <p:nvSpPr>
          <p:cNvPr id="9" name="Rectangle 8">
            <a:extLst>
              <a:ext uri="{FF2B5EF4-FFF2-40B4-BE49-F238E27FC236}">
                <a16:creationId xmlns:a16="http://schemas.microsoft.com/office/drawing/2014/main" id="{1C0EA38E-408B-D848-A4A3-AC85142CB6BC}"/>
              </a:ext>
            </a:extLst>
          </p:cNvPr>
          <p:cNvSpPr/>
          <p:nvPr/>
        </p:nvSpPr>
        <p:spPr>
          <a:xfrm>
            <a:off x="508000" y="4635500"/>
            <a:ext cx="11176000" cy="1079500"/>
          </a:xfrm>
          <a:prstGeom prst="rect">
            <a:avLst/>
          </a:prstGeom>
          <a:solidFill>
            <a:srgbClr val="F2F5EE"/>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wrap="square" lIns="228600" tIns="177800" rIns="228600" bIns="177800" rtlCol="0" anchor="ctr"/>
          <a:lstStyle/>
          <a:p>
            <a:pPr marL="0" indent="0">
              <a:buNone/>
            </a:pPr>
            <a:r>
              <a:rPr lang="fr-CA" sz="1430" b="1" dirty="0">
                <a:solidFill>
                  <a:srgbClr val="1668A5"/>
                </a:solidFill>
                <a:latin typeface="Aptos"/>
              </a:rPr>
              <a:t>04  VETO ET SORTIE</a:t>
            </a:r>
          </a:p>
          <a:p>
            <a:pPr marL="0" indent="0">
              <a:buNone/>
            </a:pPr>
            <a:r>
              <a:rPr lang="fr-CA" sz="1430" dirty="0">
                <a:solidFill>
                  <a:srgbClr val="17212F"/>
                </a:solidFill>
                <a:latin typeface="Aptos"/>
              </a:rPr>
              <a:t>En cas de désaccord, la mairie peut user de son veto pour reporter la décision à une séance ultérieure.</a:t>
            </a:r>
          </a:p>
        </p:txBody>
      </p:sp>
      <p:cxnSp>
        <p:nvCxnSpPr>
          <p:cNvPr id="10" name="Connecteur droit avec flèche 9">
            <a:extLst>
              <a:ext uri="{FF2B5EF4-FFF2-40B4-BE49-F238E27FC236}">
                <a16:creationId xmlns:a16="http://schemas.microsoft.com/office/drawing/2014/main" id="{F7E7D344-2D23-3B41-AE7C-C3B293F5099E}"/>
              </a:ext>
            </a:extLst>
          </p:cNvPr>
          <p:cNvCxnSpPr/>
          <p:nvPr/>
        </p:nvCxnSpPr>
        <p:spPr>
          <a:xfrm>
            <a:off x="508000" y="1244600"/>
            <a:ext cx="11176000" cy="0"/>
          </a:xfrm>
          <a:prstGeom prst="straightConnector1">
            <a:avLst/>
          </a:prstGeom>
          <a:ln w="9525" cap="flat" cmpd="sng" algn="ctr">
            <a:solidFill>
              <a:srgbClr val="1668A5"/>
            </a:solidFill>
            <a:prstDash val="solid"/>
            <a:miter lim="800000"/>
          </a:ln>
        </p:spPr>
        <p:style>
          <a:lnRef idx="1">
            <a:schemeClr val="accent1"/>
          </a:lnRef>
          <a:fillRef idx="0">
            <a:schemeClr val="accent1"/>
          </a:fillRef>
          <a:effectRef idx="0">
            <a:schemeClr val="accent1"/>
          </a:effectRef>
          <a:fontRef idx="minor">
            <a:schemeClr val="tx1"/>
          </a:fontRef>
        </p:style>
      </p:cxnSp>
      <p:sp>
        <p:nvSpPr>
          <p:cNvPr id="11" name="ZoneTexte 10">
            <a:extLst>
              <a:ext uri="{FF2B5EF4-FFF2-40B4-BE49-F238E27FC236}">
                <a16:creationId xmlns:a16="http://schemas.microsoft.com/office/drawing/2014/main" id="{F3199D84-B39C-3343-AE3E-1664CBB84E7A}"/>
              </a:ext>
            </a:extLst>
          </p:cNvPr>
          <p:cNvSpPr txBox="1"/>
          <p:nvPr/>
        </p:nvSpPr>
        <p:spPr>
          <a:xfrm>
            <a:off x="689233" y="6032500"/>
            <a:ext cx="11176000" cy="508000"/>
          </a:xfrm>
          <a:prstGeom prst="rect">
            <a:avLst/>
          </a:prstGeom>
          <a:noFill/>
          <a:ln>
            <a:noFill/>
          </a:ln>
        </p:spPr>
        <p:txBody>
          <a:bodyPr vertOverflow="overflow" vert="horz" wrap="square" rtlCol="0" anchor="t">
            <a:noAutofit/>
          </a:bodyPr>
          <a:lstStyle/>
          <a:p>
            <a:pPr marL="0" indent="0">
              <a:buNone/>
            </a:pPr>
            <a:r>
              <a:rPr lang="fr-CA" sz="1250" dirty="0">
                <a:solidFill>
                  <a:srgbClr val="17212F"/>
                </a:solidFill>
                <a:latin typeface="Aptos"/>
              </a:rPr>
              <a:t>Durée totale : 5 minutes maximum. La décision est inscrite sur la résolution du conseil municipal projetée plus tôt.</a:t>
            </a:r>
          </a:p>
        </p:txBody>
      </p:sp>
    </p:spTree>
    <p:extLst>
      <p:ext uri="{BB962C8B-B14F-4D97-AF65-F5344CB8AC3E}">
        <p14:creationId xmlns:p14="http://schemas.microsoft.com/office/powerpoint/2010/main" val="293983350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2E64C8-83F8-3189-6B70-B942EDA851CF}"/>
            </a:ext>
          </a:extLst>
        </p:cNvPr>
        <p:cNvGrpSpPr/>
        <p:nvPr/>
      </p:nvGrpSpPr>
      <p:grpSpPr>
        <a:xfrm>
          <a:off x="0" y="0"/>
          <a:ext cx="0" cy="0"/>
          <a:chOff x="0" y="0"/>
          <a:chExt cx="0" cy="0"/>
        </a:xfrm>
      </p:grpSpPr>
      <p:sp>
        <p:nvSpPr>
          <p:cNvPr id="2" name="Rectangle 1">
            <a:extLst>
              <a:ext uri="{FF2B5EF4-FFF2-40B4-BE49-F238E27FC236}">
                <a16:creationId xmlns:a16="http://schemas.microsoft.com/office/drawing/2014/main" id="{AF050AD8-F6B2-60CF-4F1E-A573F7378022}"/>
              </a:ext>
            </a:extLst>
          </p:cNvPr>
          <p:cNvSpPr/>
          <p:nvPr/>
        </p:nvSpPr>
        <p:spPr>
          <a:xfrm>
            <a:off x="0" y="0"/>
            <a:ext cx="12191695" cy="6858000"/>
          </a:xfrm>
          <a:prstGeom prst="rect">
            <a:avLst/>
          </a:prstGeom>
          <a:solidFill>
            <a:srgbClr val="F8F4E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Rectangle 2">
            <a:extLst>
              <a:ext uri="{FF2B5EF4-FFF2-40B4-BE49-F238E27FC236}">
                <a16:creationId xmlns:a16="http://schemas.microsoft.com/office/drawing/2014/main" id="{1CDADBBE-512F-AD80-EB68-80AA2843A5A6}"/>
              </a:ext>
            </a:extLst>
          </p:cNvPr>
          <p:cNvSpPr/>
          <p:nvPr/>
        </p:nvSpPr>
        <p:spPr>
          <a:xfrm>
            <a:off x="0" y="0"/>
            <a:ext cx="12191695" cy="164592"/>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 name="TextBox 3">
            <a:extLst>
              <a:ext uri="{FF2B5EF4-FFF2-40B4-BE49-F238E27FC236}">
                <a16:creationId xmlns:a16="http://schemas.microsoft.com/office/drawing/2014/main" id="{927B75E6-7FD0-CD6B-4C97-C72681356F77}"/>
              </a:ext>
            </a:extLst>
          </p:cNvPr>
          <p:cNvSpPr txBox="1"/>
          <p:nvPr/>
        </p:nvSpPr>
        <p:spPr>
          <a:xfrm>
            <a:off x="548640" y="411480"/>
            <a:ext cx="11064240" cy="822960"/>
          </a:xfrm>
          <a:prstGeom prst="rect">
            <a:avLst/>
          </a:prstGeom>
          <a:noFill/>
        </p:spPr>
        <p:txBody>
          <a:bodyPr wrap="square" lIns="0" tIns="0" rIns="0" bIns="0">
            <a:spAutoFit/>
          </a:bodyPr>
          <a:lstStyle/>
          <a:p>
            <a:pPr algn="l"/>
            <a:r>
              <a:rPr sz="3600" b="1" i="0" spc="400">
                <a:solidFill>
                  <a:srgbClr val="1F5571"/>
                </a:solidFill>
                <a:latin typeface="Aptos Display"/>
              </a:rPr>
              <a:t>MÉTA-OBSERVATION</a:t>
            </a:r>
          </a:p>
        </p:txBody>
      </p:sp>
      <p:sp>
        <p:nvSpPr>
          <p:cNvPr id="5" name="Rectangle 4">
            <a:extLst>
              <a:ext uri="{FF2B5EF4-FFF2-40B4-BE49-F238E27FC236}">
                <a16:creationId xmlns:a16="http://schemas.microsoft.com/office/drawing/2014/main" id="{319380BF-EDF7-401C-7CE4-D9A5E261AD41}"/>
              </a:ext>
            </a:extLst>
          </p:cNvPr>
          <p:cNvSpPr/>
          <p:nvPr/>
        </p:nvSpPr>
        <p:spPr>
          <a:xfrm>
            <a:off x="548640" y="1273810"/>
            <a:ext cx="11064240" cy="12700"/>
          </a:xfrm>
          <a:prstGeom prst="rect">
            <a:avLst/>
          </a:prstGeom>
          <a:solidFill>
            <a:srgbClr val="3E7A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a:extLst>
              <a:ext uri="{FF2B5EF4-FFF2-40B4-BE49-F238E27FC236}">
                <a16:creationId xmlns:a16="http://schemas.microsoft.com/office/drawing/2014/main" id="{61CD7B51-FF79-BFC9-93B3-860C9B5EC06C}"/>
              </a:ext>
            </a:extLst>
          </p:cNvPr>
          <p:cNvSpPr txBox="1"/>
          <p:nvPr/>
        </p:nvSpPr>
        <p:spPr>
          <a:xfrm>
            <a:off x="548640" y="1371600"/>
            <a:ext cx="11064240" cy="457200"/>
          </a:xfrm>
          <a:prstGeom prst="rect">
            <a:avLst/>
          </a:prstGeom>
          <a:noFill/>
        </p:spPr>
        <p:txBody>
          <a:bodyPr wrap="square" lIns="0" tIns="0" rIns="0" bIns="0">
            <a:spAutoFit/>
          </a:bodyPr>
          <a:lstStyle/>
          <a:p>
            <a:pPr algn="l"/>
            <a:r>
              <a:rPr sz="1600" b="0" i="1">
                <a:solidFill>
                  <a:srgbClr val="3E7AA8"/>
                </a:solidFill>
                <a:latin typeface="Aptos"/>
              </a:rPr>
              <a:t>Retour collectif sur l'expérience que vous venez de vivre.</a:t>
            </a:r>
          </a:p>
        </p:txBody>
      </p:sp>
      <p:sp>
        <p:nvSpPr>
          <p:cNvPr id="7" name="Rectangle 6">
            <a:extLst>
              <a:ext uri="{FF2B5EF4-FFF2-40B4-BE49-F238E27FC236}">
                <a16:creationId xmlns:a16="http://schemas.microsoft.com/office/drawing/2014/main" id="{01CD82FB-1C91-F329-3049-D65809A2838E}"/>
              </a:ext>
            </a:extLst>
          </p:cNvPr>
          <p:cNvSpPr/>
          <p:nvPr/>
        </p:nvSpPr>
        <p:spPr>
          <a:xfrm>
            <a:off x="914400" y="2286000"/>
            <a:ext cx="10332720" cy="914400"/>
          </a:xfrm>
          <a:prstGeom prst="rect">
            <a:avLst/>
          </a:prstGeom>
          <a:solidFill>
            <a:srgbClr val="FFFFFF"/>
          </a:solidFill>
          <a:ln w="9525">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a:extLst>
              <a:ext uri="{FF2B5EF4-FFF2-40B4-BE49-F238E27FC236}">
                <a16:creationId xmlns:a16="http://schemas.microsoft.com/office/drawing/2014/main" id="{5FB8F1F7-A119-09A9-148F-7AD58809D012}"/>
              </a:ext>
            </a:extLst>
          </p:cNvPr>
          <p:cNvSpPr txBox="1"/>
          <p:nvPr/>
        </p:nvSpPr>
        <p:spPr>
          <a:xfrm>
            <a:off x="1188720" y="2377440"/>
            <a:ext cx="914400" cy="731520"/>
          </a:xfrm>
          <a:prstGeom prst="rect">
            <a:avLst/>
          </a:prstGeom>
          <a:noFill/>
        </p:spPr>
        <p:txBody>
          <a:bodyPr wrap="square" lIns="0" tIns="0" rIns="0" bIns="0" anchor="ctr">
            <a:spAutoFit/>
          </a:bodyPr>
          <a:lstStyle/>
          <a:p>
            <a:pPr algn="l"/>
            <a:r>
              <a:rPr sz="3600" b="1" i="0">
                <a:solidFill>
                  <a:srgbClr val="1F5571"/>
                </a:solidFill>
                <a:latin typeface="Aptos Display"/>
              </a:rPr>
              <a:t>01</a:t>
            </a:r>
          </a:p>
        </p:txBody>
      </p:sp>
      <p:sp>
        <p:nvSpPr>
          <p:cNvPr id="9" name="TextBox 8">
            <a:extLst>
              <a:ext uri="{FF2B5EF4-FFF2-40B4-BE49-F238E27FC236}">
                <a16:creationId xmlns:a16="http://schemas.microsoft.com/office/drawing/2014/main" id="{74786A69-6DA0-C517-EC1E-E953117B95F1}"/>
              </a:ext>
            </a:extLst>
          </p:cNvPr>
          <p:cNvSpPr txBox="1"/>
          <p:nvPr/>
        </p:nvSpPr>
        <p:spPr>
          <a:xfrm>
            <a:off x="2286000" y="2377440"/>
            <a:ext cx="8686800" cy="731520"/>
          </a:xfrm>
          <a:prstGeom prst="rect">
            <a:avLst/>
          </a:prstGeom>
          <a:noFill/>
        </p:spPr>
        <p:txBody>
          <a:bodyPr wrap="square" lIns="0" tIns="0" rIns="0" bIns="0" anchor="ctr">
            <a:spAutoFit/>
          </a:bodyPr>
          <a:lstStyle/>
          <a:p>
            <a:pPr algn="l"/>
            <a:r>
              <a:rPr sz="2200" b="0" i="1">
                <a:solidFill>
                  <a:srgbClr val="1F5571"/>
                </a:solidFill>
                <a:latin typeface="Aptos Display"/>
              </a:rPr>
              <a:t>Qu'est-ce qu'on a décidé ?</a:t>
            </a:r>
          </a:p>
        </p:txBody>
      </p:sp>
      <p:sp>
        <p:nvSpPr>
          <p:cNvPr id="10" name="Rectangle 9">
            <a:extLst>
              <a:ext uri="{FF2B5EF4-FFF2-40B4-BE49-F238E27FC236}">
                <a16:creationId xmlns:a16="http://schemas.microsoft.com/office/drawing/2014/main" id="{B23612D5-E2FA-7429-A297-CDE7243F66A5}"/>
              </a:ext>
            </a:extLst>
          </p:cNvPr>
          <p:cNvSpPr/>
          <p:nvPr/>
        </p:nvSpPr>
        <p:spPr>
          <a:xfrm>
            <a:off x="914400" y="3383280"/>
            <a:ext cx="10332720" cy="914400"/>
          </a:xfrm>
          <a:prstGeom prst="rect">
            <a:avLst/>
          </a:prstGeom>
          <a:solidFill>
            <a:srgbClr val="E8EFF4"/>
          </a:solidFill>
          <a:ln w="9525">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a:extLst>
              <a:ext uri="{FF2B5EF4-FFF2-40B4-BE49-F238E27FC236}">
                <a16:creationId xmlns:a16="http://schemas.microsoft.com/office/drawing/2014/main" id="{C6BC8369-394C-D8B3-8684-E1E18C9C602B}"/>
              </a:ext>
            </a:extLst>
          </p:cNvPr>
          <p:cNvSpPr txBox="1"/>
          <p:nvPr/>
        </p:nvSpPr>
        <p:spPr>
          <a:xfrm>
            <a:off x="1188720" y="3474720"/>
            <a:ext cx="914400" cy="731520"/>
          </a:xfrm>
          <a:prstGeom prst="rect">
            <a:avLst/>
          </a:prstGeom>
          <a:noFill/>
        </p:spPr>
        <p:txBody>
          <a:bodyPr wrap="square" lIns="0" tIns="0" rIns="0" bIns="0" anchor="ctr">
            <a:spAutoFit/>
          </a:bodyPr>
          <a:lstStyle/>
          <a:p>
            <a:pPr algn="l"/>
            <a:r>
              <a:rPr sz="3600" b="1" i="0">
                <a:solidFill>
                  <a:srgbClr val="1F5571"/>
                </a:solidFill>
                <a:latin typeface="Aptos Display"/>
              </a:rPr>
              <a:t>02</a:t>
            </a:r>
          </a:p>
        </p:txBody>
      </p:sp>
      <p:sp>
        <p:nvSpPr>
          <p:cNvPr id="12" name="TextBox 11">
            <a:extLst>
              <a:ext uri="{FF2B5EF4-FFF2-40B4-BE49-F238E27FC236}">
                <a16:creationId xmlns:a16="http://schemas.microsoft.com/office/drawing/2014/main" id="{3D62D160-03E6-E4D8-143A-27DB60E6563C}"/>
              </a:ext>
            </a:extLst>
          </p:cNvPr>
          <p:cNvSpPr txBox="1"/>
          <p:nvPr/>
        </p:nvSpPr>
        <p:spPr>
          <a:xfrm>
            <a:off x="2286000" y="3474720"/>
            <a:ext cx="8686800" cy="731520"/>
          </a:xfrm>
          <a:prstGeom prst="rect">
            <a:avLst/>
          </a:prstGeom>
          <a:noFill/>
        </p:spPr>
        <p:txBody>
          <a:bodyPr wrap="square" lIns="0" tIns="0" rIns="0" bIns="0" anchor="ctr">
            <a:spAutoFit/>
          </a:bodyPr>
          <a:lstStyle/>
          <a:p>
            <a:pPr algn="l"/>
            <a:r>
              <a:rPr sz="2200" b="0" i="1">
                <a:solidFill>
                  <a:srgbClr val="1F5571"/>
                </a:solidFill>
                <a:latin typeface="Aptos Display"/>
              </a:rPr>
              <a:t>Qu'est-ce qu'on a explicitement mis de côté ?</a:t>
            </a:r>
          </a:p>
        </p:txBody>
      </p:sp>
      <p:sp>
        <p:nvSpPr>
          <p:cNvPr id="13" name="Rectangle 12">
            <a:extLst>
              <a:ext uri="{FF2B5EF4-FFF2-40B4-BE49-F238E27FC236}">
                <a16:creationId xmlns:a16="http://schemas.microsoft.com/office/drawing/2014/main" id="{3B6872C1-85AB-C709-E651-35D4F0D39D7F}"/>
              </a:ext>
            </a:extLst>
          </p:cNvPr>
          <p:cNvSpPr/>
          <p:nvPr/>
        </p:nvSpPr>
        <p:spPr>
          <a:xfrm>
            <a:off x="914400" y="4480560"/>
            <a:ext cx="10332720" cy="914400"/>
          </a:xfrm>
          <a:prstGeom prst="rect">
            <a:avLst/>
          </a:prstGeom>
          <a:solidFill>
            <a:srgbClr val="FFFFFF"/>
          </a:solidFill>
          <a:ln w="9525">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a:extLst>
              <a:ext uri="{FF2B5EF4-FFF2-40B4-BE49-F238E27FC236}">
                <a16:creationId xmlns:a16="http://schemas.microsoft.com/office/drawing/2014/main" id="{F724BD95-C33A-B08A-32B0-15D3489264E1}"/>
              </a:ext>
            </a:extLst>
          </p:cNvPr>
          <p:cNvSpPr txBox="1"/>
          <p:nvPr/>
        </p:nvSpPr>
        <p:spPr>
          <a:xfrm>
            <a:off x="1188720" y="4572000"/>
            <a:ext cx="914400" cy="731520"/>
          </a:xfrm>
          <a:prstGeom prst="rect">
            <a:avLst/>
          </a:prstGeom>
          <a:noFill/>
        </p:spPr>
        <p:txBody>
          <a:bodyPr wrap="square" lIns="0" tIns="0" rIns="0" bIns="0" anchor="ctr">
            <a:spAutoFit/>
          </a:bodyPr>
          <a:lstStyle/>
          <a:p>
            <a:pPr algn="l"/>
            <a:r>
              <a:rPr sz="3600" b="1" i="0">
                <a:solidFill>
                  <a:srgbClr val="1F5571"/>
                </a:solidFill>
                <a:latin typeface="Aptos Display"/>
              </a:rPr>
              <a:t>03</a:t>
            </a:r>
          </a:p>
        </p:txBody>
      </p:sp>
      <p:sp>
        <p:nvSpPr>
          <p:cNvPr id="15" name="TextBox 14">
            <a:extLst>
              <a:ext uri="{FF2B5EF4-FFF2-40B4-BE49-F238E27FC236}">
                <a16:creationId xmlns:a16="http://schemas.microsoft.com/office/drawing/2014/main" id="{F7140E29-A34A-A7FA-351A-46AA3B24C030}"/>
              </a:ext>
            </a:extLst>
          </p:cNvPr>
          <p:cNvSpPr txBox="1"/>
          <p:nvPr/>
        </p:nvSpPr>
        <p:spPr>
          <a:xfrm>
            <a:off x="2286000" y="4572000"/>
            <a:ext cx="8686800" cy="731520"/>
          </a:xfrm>
          <a:prstGeom prst="rect">
            <a:avLst/>
          </a:prstGeom>
          <a:noFill/>
        </p:spPr>
        <p:txBody>
          <a:bodyPr wrap="square" lIns="0" tIns="0" rIns="0" bIns="0" anchor="ctr">
            <a:spAutoFit/>
          </a:bodyPr>
          <a:lstStyle/>
          <a:p>
            <a:pPr algn="l"/>
            <a:r>
              <a:rPr sz="2200" b="0" i="1">
                <a:solidFill>
                  <a:srgbClr val="1F5571"/>
                </a:solidFill>
                <a:latin typeface="Aptos Display"/>
              </a:rPr>
              <a:t>Qu'est-ce qui n'a pas été nommé et qu'on aurait dû nommer ?</a:t>
            </a:r>
          </a:p>
        </p:txBody>
      </p:sp>
      <p:sp>
        <p:nvSpPr>
          <p:cNvPr id="16" name="TextBox 15">
            <a:extLst>
              <a:ext uri="{FF2B5EF4-FFF2-40B4-BE49-F238E27FC236}">
                <a16:creationId xmlns:a16="http://schemas.microsoft.com/office/drawing/2014/main" id="{5F06C089-3017-4AD9-65FE-5E76FC4DA7B4}"/>
              </a:ext>
            </a:extLst>
          </p:cNvPr>
          <p:cNvSpPr txBox="1"/>
          <p:nvPr/>
        </p:nvSpPr>
        <p:spPr>
          <a:xfrm>
            <a:off x="548640" y="5943600"/>
            <a:ext cx="11064240" cy="365760"/>
          </a:xfrm>
          <a:prstGeom prst="rect">
            <a:avLst/>
          </a:prstGeom>
          <a:noFill/>
        </p:spPr>
        <p:txBody>
          <a:bodyPr wrap="square" lIns="0" tIns="0" rIns="0" bIns="0">
            <a:spAutoFit/>
          </a:bodyPr>
          <a:lstStyle/>
          <a:p>
            <a:pPr algn="ctr"/>
            <a:r>
              <a:rPr sz="1400" b="0" i="1">
                <a:solidFill>
                  <a:srgbClr val="3E7AA8"/>
                </a:solidFill>
                <a:latin typeface="Aptos"/>
              </a:rPr>
              <a:t>Recueillir les points de friction, les noeuds, les voies de compromis. Ne pas chercher le consensus.</a:t>
            </a:r>
          </a:p>
        </p:txBody>
      </p:sp>
      <p:sp>
        <p:nvSpPr>
          <p:cNvPr id="17" name="Rectangle 16">
            <a:extLst>
              <a:ext uri="{FF2B5EF4-FFF2-40B4-BE49-F238E27FC236}">
                <a16:creationId xmlns:a16="http://schemas.microsoft.com/office/drawing/2014/main" id="{766C4844-351D-A0C0-23B1-6384193B67F7}"/>
              </a:ext>
            </a:extLst>
          </p:cNvPr>
          <p:cNvSpPr/>
          <p:nvPr/>
        </p:nvSpPr>
        <p:spPr>
          <a:xfrm>
            <a:off x="548640" y="6395313"/>
            <a:ext cx="11064240" cy="10972"/>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7">
            <a:extLst>
              <a:ext uri="{FF2B5EF4-FFF2-40B4-BE49-F238E27FC236}">
                <a16:creationId xmlns:a16="http://schemas.microsoft.com/office/drawing/2014/main" id="{A1C87EB7-0729-041C-7278-A02E9E795FCF}"/>
              </a:ext>
            </a:extLst>
          </p:cNvPr>
          <p:cNvSpPr txBox="1"/>
          <p:nvPr/>
        </p:nvSpPr>
        <p:spPr>
          <a:xfrm>
            <a:off x="548640" y="6446520"/>
            <a:ext cx="11064240" cy="320040"/>
          </a:xfrm>
          <a:prstGeom prst="rect">
            <a:avLst/>
          </a:prstGeom>
          <a:noFill/>
        </p:spPr>
        <p:txBody>
          <a:bodyPr wrap="square" lIns="0" tIns="0" rIns="0" bIns="0">
            <a:spAutoFit/>
          </a:bodyPr>
          <a:lstStyle/>
          <a:p>
            <a:pPr algn="ctr"/>
            <a:r>
              <a:rPr sz="1000" b="0" i="1">
                <a:solidFill>
                  <a:srgbClr val="1F5571"/>
                </a:solidFill>
                <a:latin typeface="Aptos"/>
              </a:rPr>
              <a:t>Atelier RDVE4 — Sainte-Valérie, MRC des Hauts-Bois — 7 mai 2026</a:t>
            </a:r>
          </a:p>
        </p:txBody>
      </p:sp>
    </p:spTree>
    <p:extLst>
      <p:ext uri="{BB962C8B-B14F-4D97-AF65-F5344CB8AC3E}">
        <p14:creationId xmlns:p14="http://schemas.microsoft.com/office/powerpoint/2010/main" val="492357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0" y="0"/>
            <a:ext cx="12191695" cy="164592"/>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 name="TextBox 3"/>
          <p:cNvSpPr txBox="1"/>
          <p:nvPr/>
        </p:nvSpPr>
        <p:spPr>
          <a:xfrm>
            <a:off x="548640" y="2436876"/>
            <a:ext cx="11064240" cy="1097280"/>
          </a:xfrm>
          <a:prstGeom prst="rect">
            <a:avLst/>
          </a:prstGeom>
          <a:noFill/>
        </p:spPr>
        <p:txBody>
          <a:bodyPr wrap="square" lIns="0" tIns="0" rIns="0" bIns="0">
            <a:spAutoFit/>
          </a:bodyPr>
          <a:lstStyle/>
          <a:p>
            <a:pPr algn="ctr"/>
            <a:r>
              <a:rPr lang="fr-CA" sz="7200" b="1" i="0" spc="1600" dirty="0">
                <a:solidFill>
                  <a:srgbClr val="1F5571"/>
                </a:solidFill>
                <a:latin typeface="Aptos Display"/>
              </a:rPr>
              <a:t>PAUSE</a:t>
            </a:r>
            <a:endParaRPr sz="7200" b="1" i="0" spc="1600" dirty="0">
              <a:solidFill>
                <a:srgbClr val="1F5571"/>
              </a:solidFill>
              <a:latin typeface="Aptos Display"/>
            </a:endParaRPr>
          </a:p>
        </p:txBody>
      </p:sp>
      <p:sp>
        <p:nvSpPr>
          <p:cNvPr id="5" name="Rectangle 4"/>
          <p:cNvSpPr/>
          <p:nvPr/>
        </p:nvSpPr>
        <p:spPr>
          <a:xfrm>
            <a:off x="4114800" y="3710686"/>
            <a:ext cx="3931920" cy="12700"/>
          </a:xfrm>
          <a:prstGeom prst="rect">
            <a:avLst/>
          </a:prstGeom>
          <a:solidFill>
            <a:srgbClr val="3E7A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p:cNvSpPr txBox="1"/>
          <p:nvPr/>
        </p:nvSpPr>
        <p:spPr>
          <a:xfrm>
            <a:off x="548640" y="3808476"/>
            <a:ext cx="11064240" cy="365760"/>
          </a:xfrm>
          <a:prstGeom prst="rect">
            <a:avLst/>
          </a:prstGeom>
          <a:noFill/>
        </p:spPr>
        <p:txBody>
          <a:bodyPr wrap="square" lIns="0" tIns="0" rIns="0" bIns="0">
            <a:spAutoFit/>
          </a:bodyPr>
          <a:lstStyle/>
          <a:p>
            <a:pPr algn="ctr"/>
            <a:r>
              <a:rPr sz="1400" b="0" i="1" dirty="0">
                <a:solidFill>
                  <a:srgbClr val="3E7AA8"/>
                </a:solidFill>
                <a:latin typeface="Aptos"/>
              </a:rPr>
              <a:t>Atelier de simulation — Faire </a:t>
            </a:r>
            <a:r>
              <a:rPr sz="1400" b="0" i="1" dirty="0" err="1">
                <a:solidFill>
                  <a:srgbClr val="3E7AA8"/>
                </a:solidFill>
                <a:latin typeface="Aptos"/>
              </a:rPr>
              <a:t>l'expérience</a:t>
            </a:r>
            <a:r>
              <a:rPr sz="1400" b="0" i="1" dirty="0">
                <a:solidFill>
                  <a:srgbClr val="3E7AA8"/>
                </a:solidFill>
                <a:latin typeface="Aptos"/>
              </a:rPr>
              <a:t> de la </a:t>
            </a:r>
            <a:r>
              <a:rPr sz="1400" b="0" i="1" dirty="0" err="1">
                <a:solidFill>
                  <a:srgbClr val="3E7AA8"/>
                </a:solidFill>
                <a:latin typeface="Aptos"/>
              </a:rPr>
              <a:t>gouvernance</a:t>
            </a:r>
            <a:r>
              <a:rPr sz="1400" b="0" i="1" dirty="0">
                <a:solidFill>
                  <a:srgbClr val="3E7AA8"/>
                </a:solidFill>
                <a:latin typeface="Aptos"/>
              </a:rPr>
              <a:t> </a:t>
            </a:r>
            <a:r>
              <a:rPr sz="1400" b="0" i="1" dirty="0" err="1">
                <a:solidFill>
                  <a:srgbClr val="3E7AA8"/>
                </a:solidFill>
                <a:latin typeface="Aptos"/>
              </a:rPr>
              <a:t>concertée</a:t>
            </a:r>
            <a:endParaRPr sz="1400" b="0" i="1" dirty="0">
              <a:solidFill>
                <a:srgbClr val="3E7AA8"/>
              </a:solidFill>
              <a:latin typeface="Aptos"/>
            </a:endParaRPr>
          </a:p>
        </p:txBody>
      </p:sp>
      <p:sp>
        <p:nvSpPr>
          <p:cNvPr id="15" name="Rectangle 14"/>
          <p:cNvSpPr/>
          <p:nvPr/>
        </p:nvSpPr>
        <p:spPr>
          <a:xfrm>
            <a:off x="548640" y="6395313"/>
            <a:ext cx="11064240" cy="10972"/>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TextBox 15"/>
          <p:cNvSpPr txBox="1"/>
          <p:nvPr/>
        </p:nvSpPr>
        <p:spPr>
          <a:xfrm>
            <a:off x="548640" y="6446520"/>
            <a:ext cx="11064240" cy="320040"/>
          </a:xfrm>
          <a:prstGeom prst="rect">
            <a:avLst/>
          </a:prstGeom>
          <a:noFill/>
        </p:spPr>
        <p:txBody>
          <a:bodyPr wrap="square" lIns="0" tIns="0" rIns="0" bIns="0">
            <a:spAutoFit/>
          </a:bodyPr>
          <a:lstStyle/>
          <a:p>
            <a:pPr algn="ctr"/>
            <a:r>
              <a:rPr sz="1000" b="0" i="1">
                <a:solidFill>
                  <a:srgbClr val="1F5571"/>
                </a:solidFill>
                <a:latin typeface="Aptos"/>
              </a:rPr>
              <a:t>Atelier RDVE4 — Sainte-Valérie, MRC des Hauts-Bois — 7 mai 2026</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4CAD5F-137A-9DE8-49B4-30ECB038305F}"/>
            </a:ext>
          </a:extLst>
        </p:cNvPr>
        <p:cNvGrpSpPr/>
        <p:nvPr/>
      </p:nvGrpSpPr>
      <p:grpSpPr>
        <a:xfrm>
          <a:off x="0" y="0"/>
          <a:ext cx="0" cy="0"/>
          <a:chOff x="0" y="0"/>
          <a:chExt cx="0" cy="0"/>
        </a:xfrm>
      </p:grpSpPr>
      <p:pic>
        <p:nvPicPr>
          <p:cNvPr id="3" name="Image 2">
            <a:extLst>
              <a:ext uri="{FF2B5EF4-FFF2-40B4-BE49-F238E27FC236}">
                <a16:creationId xmlns:a16="http://schemas.microsoft.com/office/drawing/2014/main" id="{ABB4D8B9-26CD-4FB7-C091-1559F7EDA61B}"/>
              </a:ext>
            </a:extLst>
          </p:cNvPr>
          <p:cNvPicPr>
            <a:picLocks noChangeAspect="1"/>
          </p:cNvPicPr>
          <p:nvPr/>
        </p:nvPicPr>
        <p:blipFill>
          <a:blip r:embed="rId2"/>
          <a:srcRect/>
          <a:stretch/>
        </p:blipFill>
        <p:spPr>
          <a:xfrm>
            <a:off x="3239" y="0"/>
            <a:ext cx="12185521" cy="6858000"/>
          </a:xfrm>
          <a:prstGeom prst="rect">
            <a:avLst/>
          </a:prstGeom>
        </p:spPr>
      </p:pic>
    </p:spTree>
    <p:extLst>
      <p:ext uri="{BB962C8B-B14F-4D97-AF65-F5344CB8AC3E}">
        <p14:creationId xmlns:p14="http://schemas.microsoft.com/office/powerpoint/2010/main" val="417602275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22421"/>
            <a:ext cx="12191695" cy="6858000"/>
          </a:xfrm>
          <a:prstGeom prst="rect">
            <a:avLst/>
          </a:prstGeom>
          <a:solidFill>
            <a:srgbClr val="F8F4E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Rectangle 2"/>
          <p:cNvSpPr/>
          <p:nvPr/>
        </p:nvSpPr>
        <p:spPr>
          <a:xfrm>
            <a:off x="0" y="0"/>
            <a:ext cx="12191695" cy="164592"/>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 name="TextBox 3"/>
          <p:cNvSpPr txBox="1"/>
          <p:nvPr/>
        </p:nvSpPr>
        <p:spPr>
          <a:xfrm>
            <a:off x="548640" y="411480"/>
            <a:ext cx="11064240" cy="822960"/>
          </a:xfrm>
          <a:prstGeom prst="rect">
            <a:avLst/>
          </a:prstGeom>
          <a:noFill/>
        </p:spPr>
        <p:txBody>
          <a:bodyPr wrap="square" lIns="0" tIns="0" rIns="0" bIns="0">
            <a:spAutoFit/>
          </a:bodyPr>
          <a:lstStyle/>
          <a:p>
            <a:pPr algn="l"/>
            <a:r>
              <a:rPr sz="3600" b="1" i="0" spc="400">
                <a:solidFill>
                  <a:srgbClr val="1F5571"/>
                </a:solidFill>
                <a:latin typeface="Aptos Display"/>
              </a:rPr>
              <a:t>APRÈS LE SINISTRE</a:t>
            </a:r>
          </a:p>
        </p:txBody>
      </p:sp>
      <p:sp>
        <p:nvSpPr>
          <p:cNvPr id="5" name="Rectangle 4"/>
          <p:cNvSpPr/>
          <p:nvPr/>
        </p:nvSpPr>
        <p:spPr>
          <a:xfrm>
            <a:off x="548640" y="1273810"/>
            <a:ext cx="11064240" cy="12700"/>
          </a:xfrm>
          <a:prstGeom prst="rect">
            <a:avLst/>
          </a:prstGeom>
          <a:solidFill>
            <a:srgbClr val="3E7A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p:cNvSpPr txBox="1"/>
          <p:nvPr/>
        </p:nvSpPr>
        <p:spPr>
          <a:xfrm>
            <a:off x="548640" y="1371600"/>
            <a:ext cx="11064240" cy="457200"/>
          </a:xfrm>
          <a:prstGeom prst="rect">
            <a:avLst/>
          </a:prstGeom>
          <a:noFill/>
        </p:spPr>
        <p:txBody>
          <a:bodyPr wrap="square" lIns="0" tIns="0" rIns="0" bIns="0">
            <a:spAutoFit/>
          </a:bodyPr>
          <a:lstStyle/>
          <a:p>
            <a:pPr algn="l"/>
            <a:r>
              <a:rPr sz="1600" b="0" i="1">
                <a:solidFill>
                  <a:srgbClr val="3E7AA8"/>
                </a:solidFill>
                <a:latin typeface="Aptos"/>
              </a:rPr>
              <a:t>Le comité de Sainte-Valérie reprend la délibération.</a:t>
            </a:r>
          </a:p>
        </p:txBody>
      </p:sp>
      <p:sp>
        <p:nvSpPr>
          <p:cNvPr id="7" name="Rectangle 6"/>
          <p:cNvSpPr/>
          <p:nvPr/>
        </p:nvSpPr>
        <p:spPr>
          <a:xfrm>
            <a:off x="548640" y="2194560"/>
            <a:ext cx="3611880" cy="3931920"/>
          </a:xfrm>
          <a:prstGeom prst="rect">
            <a:avLst/>
          </a:prstGeom>
          <a:solidFill>
            <a:srgbClr val="FFFFFF"/>
          </a:solidFill>
          <a:ln w="9525">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9" name="TextBox 8"/>
          <p:cNvSpPr txBox="1"/>
          <p:nvPr/>
        </p:nvSpPr>
        <p:spPr>
          <a:xfrm>
            <a:off x="794368" y="2449252"/>
            <a:ext cx="2369127" cy="276999"/>
          </a:xfrm>
          <a:prstGeom prst="rect">
            <a:avLst/>
          </a:prstGeom>
          <a:noFill/>
        </p:spPr>
        <p:txBody>
          <a:bodyPr wrap="square" lIns="0" tIns="0" rIns="0" bIns="0" anchor="ctr">
            <a:spAutoFit/>
          </a:bodyPr>
          <a:lstStyle/>
          <a:p>
            <a:pPr algn="l"/>
            <a:r>
              <a:rPr b="1" i="0">
                <a:solidFill>
                  <a:srgbClr val="1F5571"/>
                </a:solidFill>
                <a:latin typeface="Aptos"/>
              </a:rPr>
              <a:t>LE SINISTRE</a:t>
            </a:r>
          </a:p>
        </p:txBody>
      </p:sp>
      <p:sp>
        <p:nvSpPr>
          <p:cNvPr id="10" name="TextBox 9"/>
          <p:cNvSpPr txBox="1"/>
          <p:nvPr/>
        </p:nvSpPr>
        <p:spPr>
          <a:xfrm>
            <a:off x="777240" y="2971800"/>
            <a:ext cx="3246120" cy="1800493"/>
          </a:xfrm>
          <a:prstGeom prst="rect">
            <a:avLst/>
          </a:prstGeom>
          <a:noFill/>
        </p:spPr>
        <p:txBody>
          <a:bodyPr wrap="square" lIns="0" tIns="0" rIns="0" bIns="0">
            <a:spAutoFit/>
          </a:bodyPr>
          <a:lstStyle/>
          <a:p>
            <a:pPr algn="l"/>
            <a:r>
              <a:rPr lang="fr-CA" sz="1300" b="0" i="0" noProof="0" dirty="0">
                <a:solidFill>
                  <a:srgbClr val="5A5A5A"/>
                </a:solidFill>
                <a:latin typeface="Aptos"/>
              </a:rPr>
              <a:t>La rivière a débordé. Trois zones touchées :</a:t>
            </a:r>
          </a:p>
          <a:p>
            <a:endParaRPr lang="fr-CA" sz="1300" b="0" i="0" noProof="0" dirty="0">
              <a:solidFill>
                <a:srgbClr val="5A5A5A"/>
              </a:solidFill>
              <a:latin typeface="Aptos"/>
            </a:endParaRPr>
          </a:p>
          <a:p>
            <a:r>
              <a:rPr lang="fr-CA" sz="1300" b="0" i="0" noProof="0" dirty="0">
                <a:solidFill>
                  <a:srgbClr val="5A5A5A"/>
                </a:solidFill>
                <a:latin typeface="Aptos"/>
              </a:rPr>
              <a:t>• Camping municipal : ravagé</a:t>
            </a:r>
          </a:p>
          <a:p>
            <a:endParaRPr lang="fr-CA" sz="1300" b="0" i="0" noProof="0" dirty="0">
              <a:solidFill>
                <a:srgbClr val="5A5A5A"/>
              </a:solidFill>
              <a:latin typeface="Aptos"/>
            </a:endParaRPr>
          </a:p>
          <a:p>
            <a:r>
              <a:rPr lang="fr-CA" sz="1300" b="0" i="0" noProof="0" dirty="0">
                <a:solidFill>
                  <a:srgbClr val="5A5A5A"/>
                </a:solidFill>
                <a:latin typeface="Aptos"/>
              </a:rPr>
              <a:t>• Quartier résidentiel patrimonial : inondé, plusieurs maisons à démolir ou relocaliser</a:t>
            </a:r>
          </a:p>
          <a:p>
            <a:endParaRPr lang="fr-CA" sz="1300" b="0" i="0" noProof="0" dirty="0">
              <a:solidFill>
                <a:srgbClr val="5A5A5A"/>
              </a:solidFill>
              <a:latin typeface="Aptos"/>
            </a:endParaRPr>
          </a:p>
          <a:p>
            <a:r>
              <a:rPr lang="fr-CA" sz="1300" b="0" i="0" noProof="0" dirty="0">
                <a:solidFill>
                  <a:srgbClr val="5A5A5A"/>
                </a:solidFill>
                <a:latin typeface="Aptos"/>
              </a:rPr>
              <a:t>• Zone industrielle : inondée, équipements perdus, employés mis à pied</a:t>
            </a:r>
          </a:p>
        </p:txBody>
      </p:sp>
      <p:sp>
        <p:nvSpPr>
          <p:cNvPr id="11" name="Rectangle 10"/>
          <p:cNvSpPr/>
          <p:nvPr/>
        </p:nvSpPr>
        <p:spPr>
          <a:xfrm>
            <a:off x="4297680" y="2194560"/>
            <a:ext cx="3611880" cy="3931920"/>
          </a:xfrm>
          <a:prstGeom prst="rect">
            <a:avLst/>
          </a:prstGeom>
          <a:solidFill>
            <a:srgbClr val="E8EFF4"/>
          </a:solidFill>
          <a:ln w="9525">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TextBox 12"/>
          <p:cNvSpPr txBox="1"/>
          <p:nvPr/>
        </p:nvSpPr>
        <p:spPr>
          <a:xfrm>
            <a:off x="4543409" y="2449252"/>
            <a:ext cx="2369127" cy="276999"/>
          </a:xfrm>
          <a:prstGeom prst="rect">
            <a:avLst/>
          </a:prstGeom>
          <a:noFill/>
        </p:spPr>
        <p:txBody>
          <a:bodyPr wrap="square" lIns="0" tIns="0" rIns="0" bIns="0" anchor="ctr">
            <a:spAutoFit/>
          </a:bodyPr>
          <a:lstStyle/>
          <a:p>
            <a:pPr algn="l"/>
            <a:r>
              <a:rPr b="1" i="0">
                <a:solidFill>
                  <a:srgbClr val="1F5571"/>
                </a:solidFill>
                <a:latin typeface="Aptos"/>
              </a:rPr>
              <a:t>LA NOUVELLE CARTE</a:t>
            </a:r>
          </a:p>
        </p:txBody>
      </p:sp>
      <p:sp>
        <p:nvSpPr>
          <p:cNvPr id="14" name="TextBox 13"/>
          <p:cNvSpPr txBox="1"/>
          <p:nvPr/>
        </p:nvSpPr>
        <p:spPr>
          <a:xfrm>
            <a:off x="4526280" y="2971800"/>
            <a:ext cx="3246120" cy="1800493"/>
          </a:xfrm>
          <a:prstGeom prst="rect">
            <a:avLst/>
          </a:prstGeom>
          <a:noFill/>
        </p:spPr>
        <p:txBody>
          <a:bodyPr wrap="square" lIns="0" tIns="0" rIns="0" bIns="0">
            <a:spAutoFit/>
          </a:bodyPr>
          <a:lstStyle/>
          <a:p>
            <a:pPr algn="l"/>
            <a:r>
              <a:rPr sz="1300" b="0" i="0">
                <a:solidFill>
                  <a:srgbClr val="5A5A5A"/>
                </a:solidFill>
                <a:latin typeface="Aptos"/>
              </a:rPr>
              <a:t>Une carte topographique avec modélisation hydraulique 2D et données LiDAR 2021 est maintenant disponible.</a:t>
            </a:r>
          </a:p>
          <a:p>
            <a:endParaRPr sz="1300" b="0" i="0">
              <a:solidFill>
                <a:srgbClr val="5A5A5A"/>
              </a:solidFill>
              <a:latin typeface="Aptos"/>
            </a:endParaRPr>
          </a:p>
          <a:p>
            <a:r>
              <a:rPr sz="1300" b="0" i="0">
                <a:solidFill>
                  <a:srgbClr val="5A5A5A"/>
                </a:solidFill>
                <a:latin typeface="Aptos"/>
              </a:rPr>
              <a:t>Distribuée à chaque table.</a:t>
            </a:r>
          </a:p>
          <a:p>
            <a:endParaRPr sz="1300" b="0" i="0">
              <a:solidFill>
                <a:srgbClr val="5A5A5A"/>
              </a:solidFill>
              <a:latin typeface="Aptos"/>
            </a:endParaRPr>
          </a:p>
          <a:p>
            <a:r>
              <a:rPr sz="1300" b="0" i="0">
                <a:solidFill>
                  <a:srgbClr val="5A5A5A"/>
                </a:solidFill>
                <a:latin typeface="Aptos"/>
              </a:rPr>
              <a:t>La municipalité dispose enfin d'un outil cartographique de référence pour les décisions de rétablissement.</a:t>
            </a:r>
          </a:p>
        </p:txBody>
      </p:sp>
      <p:sp>
        <p:nvSpPr>
          <p:cNvPr id="15" name="Rectangle 14"/>
          <p:cNvSpPr/>
          <p:nvPr/>
        </p:nvSpPr>
        <p:spPr>
          <a:xfrm>
            <a:off x="8046720" y="2194560"/>
            <a:ext cx="3611880" cy="3931920"/>
          </a:xfrm>
          <a:prstGeom prst="rect">
            <a:avLst/>
          </a:prstGeom>
          <a:solidFill>
            <a:srgbClr val="FFFFFF"/>
          </a:solidFill>
          <a:ln w="9525">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7" name="TextBox 16"/>
          <p:cNvSpPr txBox="1"/>
          <p:nvPr/>
        </p:nvSpPr>
        <p:spPr>
          <a:xfrm>
            <a:off x="8292449" y="2449252"/>
            <a:ext cx="2935724" cy="276999"/>
          </a:xfrm>
          <a:prstGeom prst="rect">
            <a:avLst/>
          </a:prstGeom>
          <a:noFill/>
        </p:spPr>
        <p:txBody>
          <a:bodyPr wrap="square" lIns="0" tIns="0" rIns="0" bIns="0" anchor="ctr">
            <a:spAutoFit/>
          </a:bodyPr>
          <a:lstStyle/>
          <a:p>
            <a:pPr algn="l"/>
            <a:r>
              <a:rPr b="1" i="0" dirty="0">
                <a:solidFill>
                  <a:srgbClr val="1F5571"/>
                </a:solidFill>
                <a:latin typeface="Aptos"/>
              </a:rPr>
              <a:t>LA NOUVELLE MISSION</a:t>
            </a:r>
          </a:p>
        </p:txBody>
      </p:sp>
      <p:sp>
        <p:nvSpPr>
          <p:cNvPr id="18" name="TextBox 17"/>
          <p:cNvSpPr txBox="1"/>
          <p:nvPr/>
        </p:nvSpPr>
        <p:spPr>
          <a:xfrm>
            <a:off x="8275320" y="2971800"/>
            <a:ext cx="3246120" cy="2446824"/>
          </a:xfrm>
          <a:prstGeom prst="rect">
            <a:avLst/>
          </a:prstGeom>
          <a:noFill/>
        </p:spPr>
        <p:txBody>
          <a:bodyPr wrap="square" lIns="0" tIns="0" rIns="0" bIns="0">
            <a:spAutoFit/>
          </a:bodyPr>
          <a:lstStyle/>
          <a:p>
            <a:pPr algn="l"/>
            <a:r>
              <a:rPr sz="1300" b="0" i="0" dirty="0">
                <a:solidFill>
                  <a:srgbClr val="5A5A5A"/>
                </a:solidFill>
                <a:latin typeface="Aptos"/>
              </a:rPr>
              <a:t>Le </a:t>
            </a:r>
            <a:r>
              <a:rPr sz="1300" b="0" i="0" dirty="0" err="1">
                <a:solidFill>
                  <a:srgbClr val="5A5A5A"/>
                </a:solidFill>
                <a:latin typeface="Aptos"/>
              </a:rPr>
              <a:t>comité</a:t>
            </a:r>
            <a:r>
              <a:rPr sz="1300" b="0" i="0" dirty="0">
                <a:solidFill>
                  <a:srgbClr val="5A5A5A"/>
                </a:solidFill>
                <a:latin typeface="Aptos"/>
              </a:rPr>
              <a:t> </a:t>
            </a:r>
            <a:r>
              <a:rPr sz="1300" b="0" i="0" dirty="0" err="1">
                <a:solidFill>
                  <a:srgbClr val="5A5A5A"/>
                </a:solidFill>
                <a:latin typeface="Aptos"/>
              </a:rPr>
              <a:t>hiérarchise</a:t>
            </a:r>
            <a:r>
              <a:rPr sz="1300" b="0" i="0" dirty="0">
                <a:solidFill>
                  <a:srgbClr val="5A5A5A"/>
                </a:solidFill>
                <a:latin typeface="Aptos"/>
              </a:rPr>
              <a:t> les </a:t>
            </a:r>
            <a:r>
              <a:rPr sz="1300" b="0" i="0" dirty="0" err="1">
                <a:solidFill>
                  <a:srgbClr val="5A5A5A"/>
                </a:solidFill>
                <a:latin typeface="Aptos"/>
              </a:rPr>
              <a:t>mesures</a:t>
            </a:r>
            <a:r>
              <a:rPr sz="1300" b="0" i="0" dirty="0">
                <a:solidFill>
                  <a:srgbClr val="5A5A5A"/>
                </a:solidFill>
                <a:latin typeface="Aptos"/>
              </a:rPr>
              <a:t> de </a:t>
            </a:r>
            <a:r>
              <a:rPr sz="1300" b="0" i="0" dirty="0" err="1">
                <a:solidFill>
                  <a:srgbClr val="5A5A5A"/>
                </a:solidFill>
                <a:latin typeface="Aptos"/>
              </a:rPr>
              <a:t>rétablissement</a:t>
            </a:r>
            <a:r>
              <a:rPr sz="1300" b="0" i="0" dirty="0">
                <a:solidFill>
                  <a:srgbClr val="5A5A5A"/>
                </a:solidFill>
                <a:latin typeface="Aptos"/>
              </a:rPr>
              <a:t>.</a:t>
            </a:r>
            <a:endParaRPr lang="fr-CA" sz="1300" b="0" i="0" dirty="0">
              <a:solidFill>
                <a:srgbClr val="5A5A5A"/>
              </a:solidFill>
              <a:latin typeface="Aptos"/>
            </a:endParaRPr>
          </a:p>
          <a:p>
            <a:pPr algn="l"/>
            <a:endParaRPr lang="fr-CA" sz="1300" dirty="0">
              <a:solidFill>
                <a:srgbClr val="5A5A5A"/>
              </a:solidFill>
              <a:latin typeface="Aptos"/>
            </a:endParaRPr>
          </a:p>
          <a:p>
            <a:pPr algn="l"/>
            <a:r>
              <a:rPr lang="fr-CA" sz="1400" b="1" i="0" dirty="0">
                <a:solidFill>
                  <a:srgbClr val="5A5A5A"/>
                </a:solidFill>
                <a:latin typeface="Aptos"/>
              </a:rPr>
              <a:t>Un budget de 9,7 millions est mis à disposition de la municipalité qui recevra le total sur 2 ans.</a:t>
            </a:r>
            <a:endParaRPr sz="1400" b="1" i="0" dirty="0">
              <a:solidFill>
                <a:srgbClr val="5A5A5A"/>
              </a:solidFill>
              <a:latin typeface="Aptos"/>
            </a:endParaRPr>
          </a:p>
          <a:p>
            <a:endParaRPr sz="1300" b="0" i="0" dirty="0">
              <a:solidFill>
                <a:srgbClr val="5A5A5A"/>
              </a:solidFill>
              <a:latin typeface="Aptos"/>
            </a:endParaRPr>
          </a:p>
          <a:p>
            <a:r>
              <a:rPr sz="1300" b="0" i="0" dirty="0">
                <a:solidFill>
                  <a:srgbClr val="5A5A5A"/>
                </a:solidFill>
                <a:latin typeface="Aptos"/>
              </a:rPr>
              <a:t>La </a:t>
            </a:r>
            <a:r>
              <a:rPr sz="1300" b="0" i="0" dirty="0" err="1">
                <a:solidFill>
                  <a:srgbClr val="5A5A5A"/>
                </a:solidFill>
                <a:latin typeface="Aptos"/>
              </a:rPr>
              <a:t>résolution</a:t>
            </a:r>
            <a:r>
              <a:rPr sz="1300" b="0" i="0" dirty="0">
                <a:solidFill>
                  <a:srgbClr val="5A5A5A"/>
                </a:solidFill>
                <a:latin typeface="Aptos"/>
              </a:rPr>
              <a:t> sera </a:t>
            </a:r>
            <a:r>
              <a:rPr sz="1300" b="0" i="0" dirty="0" err="1">
                <a:solidFill>
                  <a:srgbClr val="5A5A5A"/>
                </a:solidFill>
                <a:latin typeface="Aptos"/>
              </a:rPr>
              <a:t>inscrite</a:t>
            </a:r>
            <a:r>
              <a:rPr sz="1300" b="0" i="0" dirty="0">
                <a:solidFill>
                  <a:srgbClr val="5A5A5A"/>
                </a:solidFill>
                <a:latin typeface="Aptos"/>
              </a:rPr>
              <a:t> à la fin du round.</a:t>
            </a:r>
          </a:p>
          <a:p>
            <a:endParaRPr sz="1300" b="0" i="0" dirty="0">
              <a:solidFill>
                <a:srgbClr val="5A5A5A"/>
              </a:solidFill>
              <a:latin typeface="Aptos"/>
            </a:endParaRPr>
          </a:p>
          <a:p>
            <a:r>
              <a:rPr sz="1300" b="0" i="0" dirty="0" err="1">
                <a:solidFill>
                  <a:srgbClr val="5A5A5A"/>
                </a:solidFill>
                <a:latin typeface="Aptos"/>
              </a:rPr>
              <a:t>Mêmes</a:t>
            </a:r>
            <a:r>
              <a:rPr sz="1300" b="0" i="0" dirty="0">
                <a:solidFill>
                  <a:srgbClr val="5A5A5A"/>
                </a:solidFill>
                <a:latin typeface="Aptos"/>
              </a:rPr>
              <a:t> </a:t>
            </a:r>
            <a:r>
              <a:rPr sz="1300" b="0" i="0" dirty="0" err="1">
                <a:solidFill>
                  <a:srgbClr val="5A5A5A"/>
                </a:solidFill>
                <a:latin typeface="Aptos"/>
              </a:rPr>
              <a:t>règles</a:t>
            </a:r>
            <a:r>
              <a:rPr sz="1300" b="0" i="0" dirty="0">
                <a:solidFill>
                  <a:srgbClr val="5A5A5A"/>
                </a:solidFill>
                <a:latin typeface="Aptos"/>
              </a:rPr>
              <a:t> : direction </a:t>
            </a:r>
            <a:r>
              <a:rPr sz="1300" b="0" i="0" dirty="0" err="1">
                <a:solidFill>
                  <a:srgbClr val="5A5A5A"/>
                </a:solidFill>
                <a:latin typeface="Aptos"/>
              </a:rPr>
              <a:t>générale</a:t>
            </a:r>
            <a:r>
              <a:rPr sz="1300" b="0" i="0" dirty="0">
                <a:solidFill>
                  <a:srgbClr val="5A5A5A"/>
                </a:solidFill>
                <a:latin typeface="Aptos"/>
              </a:rPr>
              <a:t> </a:t>
            </a:r>
            <a:r>
              <a:rPr sz="1300" b="0" i="0" dirty="0" err="1">
                <a:solidFill>
                  <a:srgbClr val="5A5A5A"/>
                </a:solidFill>
                <a:latin typeface="Aptos"/>
              </a:rPr>
              <a:t>informe</a:t>
            </a:r>
            <a:r>
              <a:rPr sz="1300" b="0" i="0" dirty="0">
                <a:solidFill>
                  <a:srgbClr val="5A5A5A"/>
                </a:solidFill>
                <a:latin typeface="Aptos"/>
              </a:rPr>
              <a:t>, voix </a:t>
            </a:r>
            <a:r>
              <a:rPr sz="1300" b="0" i="0" dirty="0" err="1">
                <a:solidFill>
                  <a:srgbClr val="5A5A5A"/>
                </a:solidFill>
                <a:latin typeface="Aptos"/>
              </a:rPr>
              <a:t>citoyennes</a:t>
            </a:r>
            <a:r>
              <a:rPr sz="1300" b="0" i="0" dirty="0">
                <a:solidFill>
                  <a:srgbClr val="5A5A5A"/>
                </a:solidFill>
                <a:latin typeface="Aptos"/>
              </a:rPr>
              <a:t> </a:t>
            </a:r>
            <a:r>
              <a:rPr sz="1300" b="0" i="0" dirty="0" err="1">
                <a:solidFill>
                  <a:srgbClr val="5A5A5A"/>
                </a:solidFill>
                <a:latin typeface="Aptos"/>
              </a:rPr>
              <a:t>conseillent</a:t>
            </a:r>
            <a:r>
              <a:rPr sz="1300" b="0" i="0" dirty="0">
                <a:solidFill>
                  <a:srgbClr val="5A5A5A"/>
                </a:solidFill>
                <a:latin typeface="Aptos"/>
              </a:rPr>
              <a:t>, deux </a:t>
            </a:r>
            <a:r>
              <a:rPr sz="1300" b="0" i="0" dirty="0" err="1">
                <a:solidFill>
                  <a:srgbClr val="5A5A5A"/>
                </a:solidFill>
                <a:latin typeface="Aptos"/>
              </a:rPr>
              <a:t>élu·es</a:t>
            </a:r>
            <a:r>
              <a:rPr sz="1300" b="0" i="0" dirty="0">
                <a:solidFill>
                  <a:srgbClr val="5A5A5A"/>
                </a:solidFill>
                <a:latin typeface="Aptos"/>
              </a:rPr>
              <a:t> </a:t>
            </a:r>
            <a:r>
              <a:rPr sz="1300" b="0" i="0" dirty="0" err="1">
                <a:solidFill>
                  <a:srgbClr val="5A5A5A"/>
                </a:solidFill>
                <a:latin typeface="Aptos"/>
              </a:rPr>
              <a:t>votent</a:t>
            </a:r>
            <a:r>
              <a:rPr sz="1300" b="0" i="0" dirty="0">
                <a:solidFill>
                  <a:srgbClr val="5A5A5A"/>
                </a:solidFill>
                <a:latin typeface="Aptos"/>
              </a:rPr>
              <a:t>. Veto possible.</a:t>
            </a:r>
          </a:p>
        </p:txBody>
      </p:sp>
      <p:sp>
        <p:nvSpPr>
          <p:cNvPr id="19" name="Rectangle 18"/>
          <p:cNvSpPr/>
          <p:nvPr/>
        </p:nvSpPr>
        <p:spPr>
          <a:xfrm>
            <a:off x="548640" y="6395313"/>
            <a:ext cx="11064240" cy="10972"/>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TextBox 19"/>
          <p:cNvSpPr txBox="1"/>
          <p:nvPr/>
        </p:nvSpPr>
        <p:spPr>
          <a:xfrm>
            <a:off x="548640" y="6446520"/>
            <a:ext cx="11064240" cy="320040"/>
          </a:xfrm>
          <a:prstGeom prst="rect">
            <a:avLst/>
          </a:prstGeom>
          <a:noFill/>
        </p:spPr>
        <p:txBody>
          <a:bodyPr wrap="square" lIns="0" tIns="0" rIns="0" bIns="0">
            <a:spAutoFit/>
          </a:bodyPr>
          <a:lstStyle/>
          <a:p>
            <a:pPr algn="ctr"/>
            <a:r>
              <a:rPr sz="1000" b="0" i="1">
                <a:solidFill>
                  <a:srgbClr val="1F5571"/>
                </a:solidFill>
                <a:latin typeface="Aptos"/>
              </a:rPr>
              <a:t>Atelier RDVE4 — Sainte-Valérie, MRC des Hauts-Bois — 7 mai 2026</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222422"/>
            <a:ext cx="12191695" cy="6858000"/>
          </a:xfrm>
          <a:prstGeom prst="rect">
            <a:avLst/>
          </a:prstGeom>
          <a:solidFill>
            <a:srgbClr val="F8F4E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3" name="Rectangle 2"/>
          <p:cNvSpPr/>
          <p:nvPr/>
        </p:nvSpPr>
        <p:spPr>
          <a:xfrm>
            <a:off x="0" y="0"/>
            <a:ext cx="12191695" cy="164592"/>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 name="TextBox 3"/>
          <p:cNvSpPr txBox="1"/>
          <p:nvPr/>
        </p:nvSpPr>
        <p:spPr>
          <a:xfrm>
            <a:off x="548640" y="411480"/>
            <a:ext cx="11064240" cy="822960"/>
          </a:xfrm>
          <a:prstGeom prst="rect">
            <a:avLst/>
          </a:prstGeom>
          <a:noFill/>
        </p:spPr>
        <p:txBody>
          <a:bodyPr wrap="square" lIns="0" tIns="0" rIns="0" bIns="0">
            <a:spAutoFit/>
          </a:bodyPr>
          <a:lstStyle/>
          <a:p>
            <a:pPr algn="l"/>
            <a:r>
              <a:rPr sz="3600" b="1" i="0" spc="400">
                <a:solidFill>
                  <a:srgbClr val="1F5571"/>
                </a:solidFill>
                <a:latin typeface="Aptos Display"/>
              </a:rPr>
              <a:t>LES MESURES DE RÉTABLISSEMENT</a:t>
            </a:r>
          </a:p>
        </p:txBody>
      </p:sp>
      <p:sp>
        <p:nvSpPr>
          <p:cNvPr id="5" name="Rectangle 4"/>
          <p:cNvSpPr/>
          <p:nvPr/>
        </p:nvSpPr>
        <p:spPr>
          <a:xfrm>
            <a:off x="548640" y="1002507"/>
            <a:ext cx="11064240" cy="12700"/>
          </a:xfrm>
          <a:prstGeom prst="rect">
            <a:avLst/>
          </a:prstGeom>
          <a:solidFill>
            <a:srgbClr val="3E7A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p:cNvSpPr txBox="1"/>
          <p:nvPr/>
        </p:nvSpPr>
        <p:spPr>
          <a:xfrm>
            <a:off x="548640" y="1100297"/>
            <a:ext cx="11064240" cy="457200"/>
          </a:xfrm>
          <a:prstGeom prst="rect">
            <a:avLst/>
          </a:prstGeom>
          <a:noFill/>
        </p:spPr>
        <p:txBody>
          <a:bodyPr wrap="square" lIns="0" tIns="0" rIns="0" bIns="0">
            <a:spAutoFit/>
          </a:bodyPr>
          <a:lstStyle/>
          <a:p>
            <a:pPr algn="l"/>
            <a:r>
              <a:rPr sz="1600" b="0" i="1" dirty="0">
                <a:solidFill>
                  <a:srgbClr val="3E7AA8"/>
                </a:solidFill>
                <a:latin typeface="Aptos"/>
              </a:rPr>
              <a:t>Liste commune. </a:t>
            </a:r>
            <a:r>
              <a:rPr sz="1600" b="0" i="1" dirty="0" err="1">
                <a:solidFill>
                  <a:srgbClr val="3E7AA8"/>
                </a:solidFill>
                <a:latin typeface="Aptos"/>
              </a:rPr>
              <a:t>Hiérarchiser</a:t>
            </a:r>
            <a:r>
              <a:rPr sz="1600" b="0" i="1" dirty="0">
                <a:solidFill>
                  <a:srgbClr val="3E7AA8"/>
                </a:solidFill>
                <a:latin typeface="Aptos"/>
              </a:rPr>
              <a:t> et </a:t>
            </a:r>
            <a:r>
              <a:rPr sz="1600" b="0" i="1" dirty="0" err="1">
                <a:solidFill>
                  <a:srgbClr val="3E7AA8"/>
                </a:solidFill>
                <a:latin typeface="Aptos"/>
              </a:rPr>
              <a:t>séquencer</a:t>
            </a:r>
            <a:r>
              <a:rPr sz="1600" b="0" i="1" dirty="0">
                <a:solidFill>
                  <a:srgbClr val="3E7AA8"/>
                </a:solidFill>
                <a:latin typeface="Aptos"/>
              </a:rPr>
              <a:t> dans le temps.</a:t>
            </a:r>
          </a:p>
        </p:txBody>
      </p:sp>
      <p:sp>
        <p:nvSpPr>
          <p:cNvPr id="7" name="Rectangle 6"/>
          <p:cNvSpPr/>
          <p:nvPr/>
        </p:nvSpPr>
        <p:spPr>
          <a:xfrm>
            <a:off x="548640" y="2194560"/>
            <a:ext cx="6400800" cy="411480"/>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Rectangle 7"/>
          <p:cNvSpPr/>
          <p:nvPr/>
        </p:nvSpPr>
        <p:spPr>
          <a:xfrm>
            <a:off x="6949440" y="2194560"/>
            <a:ext cx="2286000" cy="411480"/>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Rectangle 8"/>
          <p:cNvSpPr/>
          <p:nvPr/>
        </p:nvSpPr>
        <p:spPr>
          <a:xfrm>
            <a:off x="9235440" y="2194560"/>
            <a:ext cx="2377440" cy="411480"/>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0" name="TextBox 9"/>
          <p:cNvSpPr txBox="1"/>
          <p:nvPr/>
        </p:nvSpPr>
        <p:spPr>
          <a:xfrm>
            <a:off x="640080" y="2240279"/>
            <a:ext cx="6309360" cy="320040"/>
          </a:xfrm>
          <a:prstGeom prst="rect">
            <a:avLst/>
          </a:prstGeom>
          <a:noFill/>
        </p:spPr>
        <p:txBody>
          <a:bodyPr wrap="square" lIns="0" tIns="0" rIns="0" bIns="0" anchor="ctr">
            <a:spAutoFit/>
          </a:bodyPr>
          <a:lstStyle/>
          <a:p>
            <a:pPr algn="l"/>
            <a:r>
              <a:rPr sz="1200" b="1" i="0">
                <a:solidFill>
                  <a:srgbClr val="FFFFFF"/>
                </a:solidFill>
                <a:latin typeface="Aptos"/>
              </a:rPr>
              <a:t>Mesure de rétablissement</a:t>
            </a:r>
          </a:p>
        </p:txBody>
      </p:sp>
      <p:sp>
        <p:nvSpPr>
          <p:cNvPr id="11" name="TextBox 10"/>
          <p:cNvSpPr txBox="1"/>
          <p:nvPr/>
        </p:nvSpPr>
        <p:spPr>
          <a:xfrm>
            <a:off x="7040880" y="2240279"/>
            <a:ext cx="2194560" cy="320040"/>
          </a:xfrm>
          <a:prstGeom prst="rect">
            <a:avLst/>
          </a:prstGeom>
          <a:noFill/>
        </p:spPr>
        <p:txBody>
          <a:bodyPr wrap="square" lIns="0" tIns="0" rIns="0" bIns="0" anchor="ctr">
            <a:spAutoFit/>
          </a:bodyPr>
          <a:lstStyle/>
          <a:p>
            <a:pPr algn="ctr"/>
            <a:r>
              <a:rPr sz="1200" b="1" i="0">
                <a:solidFill>
                  <a:srgbClr val="FFFFFF"/>
                </a:solidFill>
                <a:latin typeface="Aptos"/>
              </a:rPr>
              <a:t>Coût estimé</a:t>
            </a:r>
          </a:p>
        </p:txBody>
      </p:sp>
      <p:sp>
        <p:nvSpPr>
          <p:cNvPr id="12" name="TextBox 11"/>
          <p:cNvSpPr txBox="1"/>
          <p:nvPr/>
        </p:nvSpPr>
        <p:spPr>
          <a:xfrm>
            <a:off x="9326880" y="2240279"/>
            <a:ext cx="2286000" cy="320040"/>
          </a:xfrm>
          <a:prstGeom prst="rect">
            <a:avLst/>
          </a:prstGeom>
          <a:noFill/>
        </p:spPr>
        <p:txBody>
          <a:bodyPr wrap="square" lIns="0" tIns="0" rIns="0" bIns="0" anchor="ctr">
            <a:spAutoFit/>
          </a:bodyPr>
          <a:lstStyle/>
          <a:p>
            <a:pPr algn="ctr"/>
            <a:r>
              <a:rPr sz="1200" b="1" i="0">
                <a:solidFill>
                  <a:srgbClr val="FFFFFF"/>
                </a:solidFill>
                <a:latin typeface="Aptos"/>
              </a:rPr>
              <a:t>Durée indicative</a:t>
            </a:r>
          </a:p>
        </p:txBody>
      </p:sp>
      <p:sp>
        <p:nvSpPr>
          <p:cNvPr id="13" name="Rectangle 12"/>
          <p:cNvSpPr/>
          <p:nvPr/>
        </p:nvSpPr>
        <p:spPr>
          <a:xfrm>
            <a:off x="548640" y="2606040"/>
            <a:ext cx="6400800" cy="411480"/>
          </a:xfrm>
          <a:prstGeom prst="rect">
            <a:avLst/>
          </a:prstGeom>
          <a:solidFill>
            <a:srgbClr val="FFFFFF"/>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Rectangle 13"/>
          <p:cNvSpPr/>
          <p:nvPr/>
        </p:nvSpPr>
        <p:spPr>
          <a:xfrm>
            <a:off x="6949440" y="2606040"/>
            <a:ext cx="2286000" cy="411480"/>
          </a:xfrm>
          <a:prstGeom prst="rect">
            <a:avLst/>
          </a:prstGeom>
          <a:solidFill>
            <a:srgbClr val="FFFFFF"/>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5" name="Rectangle 14"/>
          <p:cNvSpPr/>
          <p:nvPr/>
        </p:nvSpPr>
        <p:spPr>
          <a:xfrm>
            <a:off x="9235440" y="2606040"/>
            <a:ext cx="2377440" cy="411480"/>
          </a:xfrm>
          <a:prstGeom prst="rect">
            <a:avLst/>
          </a:prstGeom>
          <a:solidFill>
            <a:srgbClr val="FFFFFF"/>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TextBox 15"/>
          <p:cNvSpPr txBox="1"/>
          <p:nvPr/>
        </p:nvSpPr>
        <p:spPr>
          <a:xfrm>
            <a:off x="685800" y="2704058"/>
            <a:ext cx="6309360" cy="215444"/>
          </a:xfrm>
          <a:prstGeom prst="rect">
            <a:avLst/>
          </a:prstGeom>
          <a:noFill/>
        </p:spPr>
        <p:txBody>
          <a:bodyPr wrap="square" lIns="0" tIns="0" rIns="0" bIns="0" anchor="ctr">
            <a:spAutoFit/>
          </a:bodyPr>
          <a:lstStyle/>
          <a:p>
            <a:pPr algn="l"/>
            <a:r>
              <a:rPr sz="1400" b="1" i="0" dirty="0">
                <a:solidFill>
                  <a:srgbClr val="5A5A5A"/>
                </a:solidFill>
                <a:latin typeface="Aptos"/>
              </a:rPr>
              <a:t>Restauration </a:t>
            </a:r>
            <a:r>
              <a:rPr sz="1400" b="1" i="0" dirty="0" err="1">
                <a:solidFill>
                  <a:srgbClr val="5A5A5A"/>
                </a:solidFill>
                <a:latin typeface="Aptos"/>
              </a:rPr>
              <a:t>patrimoniale</a:t>
            </a:r>
            <a:r>
              <a:rPr sz="1400" b="1" i="0" dirty="0">
                <a:solidFill>
                  <a:srgbClr val="5A5A5A"/>
                </a:solidFill>
                <a:latin typeface="Aptos"/>
              </a:rPr>
              <a:t> (</a:t>
            </a:r>
            <a:r>
              <a:rPr sz="1400" b="1" i="0" dirty="0" err="1">
                <a:solidFill>
                  <a:srgbClr val="5A5A5A"/>
                </a:solidFill>
                <a:latin typeface="Aptos"/>
              </a:rPr>
              <a:t>église</a:t>
            </a:r>
            <a:r>
              <a:rPr sz="1400" b="1" i="0" dirty="0">
                <a:solidFill>
                  <a:srgbClr val="5A5A5A"/>
                </a:solidFill>
                <a:latin typeface="Aptos"/>
              </a:rPr>
              <a:t>, </a:t>
            </a:r>
            <a:r>
              <a:rPr sz="1400" b="1" i="0" dirty="0" err="1">
                <a:solidFill>
                  <a:srgbClr val="5A5A5A"/>
                </a:solidFill>
                <a:latin typeface="Aptos"/>
              </a:rPr>
              <a:t>hôtel</a:t>
            </a:r>
            <a:r>
              <a:rPr sz="1400" b="1" i="0" dirty="0">
                <a:solidFill>
                  <a:srgbClr val="5A5A5A"/>
                </a:solidFill>
                <a:latin typeface="Aptos"/>
              </a:rPr>
              <a:t> de </a:t>
            </a:r>
            <a:r>
              <a:rPr sz="1400" b="1" i="0" dirty="0" err="1">
                <a:solidFill>
                  <a:srgbClr val="5A5A5A"/>
                </a:solidFill>
                <a:latin typeface="Aptos"/>
              </a:rPr>
              <a:t>ville</a:t>
            </a:r>
            <a:r>
              <a:rPr sz="1400" b="1" i="0" dirty="0">
                <a:solidFill>
                  <a:srgbClr val="5A5A5A"/>
                </a:solidFill>
                <a:latin typeface="Aptos"/>
              </a:rPr>
              <a:t>, maisons)</a:t>
            </a:r>
          </a:p>
        </p:txBody>
      </p:sp>
      <p:sp>
        <p:nvSpPr>
          <p:cNvPr id="17" name="TextBox 16"/>
          <p:cNvSpPr txBox="1"/>
          <p:nvPr/>
        </p:nvSpPr>
        <p:spPr>
          <a:xfrm>
            <a:off x="7040880" y="2704058"/>
            <a:ext cx="2194560" cy="215444"/>
          </a:xfrm>
          <a:prstGeom prst="rect">
            <a:avLst/>
          </a:prstGeom>
          <a:noFill/>
        </p:spPr>
        <p:txBody>
          <a:bodyPr wrap="square" lIns="0" tIns="0" rIns="0" bIns="0" anchor="ctr">
            <a:spAutoFit/>
          </a:bodyPr>
          <a:lstStyle/>
          <a:p>
            <a:pPr algn="ctr"/>
            <a:r>
              <a:rPr sz="1400" b="1" i="0">
                <a:solidFill>
                  <a:srgbClr val="1F5571"/>
                </a:solidFill>
                <a:latin typeface="Aptos"/>
              </a:rPr>
              <a:t>≈ 850 000 $</a:t>
            </a:r>
          </a:p>
        </p:txBody>
      </p:sp>
      <p:sp>
        <p:nvSpPr>
          <p:cNvPr id="18" name="TextBox 17"/>
          <p:cNvSpPr txBox="1"/>
          <p:nvPr/>
        </p:nvSpPr>
        <p:spPr>
          <a:xfrm>
            <a:off x="9326880" y="2704058"/>
            <a:ext cx="2286000" cy="215444"/>
          </a:xfrm>
          <a:prstGeom prst="rect">
            <a:avLst/>
          </a:prstGeom>
          <a:noFill/>
        </p:spPr>
        <p:txBody>
          <a:bodyPr wrap="square" lIns="0" tIns="0" rIns="0" bIns="0" anchor="ctr">
            <a:spAutoFit/>
          </a:bodyPr>
          <a:lstStyle/>
          <a:p>
            <a:pPr algn="ctr"/>
            <a:r>
              <a:rPr sz="1400" b="0" i="1">
                <a:solidFill>
                  <a:srgbClr val="5A5A5A"/>
                </a:solidFill>
                <a:latin typeface="Aptos"/>
              </a:rPr>
              <a:t>2 à 4 ans</a:t>
            </a:r>
          </a:p>
        </p:txBody>
      </p:sp>
      <p:sp>
        <p:nvSpPr>
          <p:cNvPr id="19" name="Rectangle 18"/>
          <p:cNvSpPr/>
          <p:nvPr/>
        </p:nvSpPr>
        <p:spPr>
          <a:xfrm>
            <a:off x="548640" y="3017520"/>
            <a:ext cx="6400800" cy="411480"/>
          </a:xfrm>
          <a:prstGeom prst="rect">
            <a:avLst/>
          </a:prstGeom>
          <a:solidFill>
            <a:srgbClr val="E8EFF4"/>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sz="2400"/>
          </a:p>
        </p:txBody>
      </p:sp>
      <p:sp>
        <p:nvSpPr>
          <p:cNvPr id="20" name="Rectangle 19"/>
          <p:cNvSpPr/>
          <p:nvPr/>
        </p:nvSpPr>
        <p:spPr>
          <a:xfrm>
            <a:off x="6949440" y="3017520"/>
            <a:ext cx="2286000" cy="411480"/>
          </a:xfrm>
          <a:prstGeom prst="rect">
            <a:avLst/>
          </a:prstGeom>
          <a:solidFill>
            <a:srgbClr val="E8EFF4"/>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1" name="Rectangle 20"/>
          <p:cNvSpPr/>
          <p:nvPr/>
        </p:nvSpPr>
        <p:spPr>
          <a:xfrm>
            <a:off x="9235440" y="3017520"/>
            <a:ext cx="2377440" cy="411480"/>
          </a:xfrm>
          <a:prstGeom prst="rect">
            <a:avLst/>
          </a:prstGeom>
          <a:solidFill>
            <a:srgbClr val="E8EFF4"/>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2" name="TextBox 21"/>
          <p:cNvSpPr txBox="1"/>
          <p:nvPr/>
        </p:nvSpPr>
        <p:spPr>
          <a:xfrm>
            <a:off x="685800" y="3115538"/>
            <a:ext cx="6309360" cy="215444"/>
          </a:xfrm>
          <a:prstGeom prst="rect">
            <a:avLst/>
          </a:prstGeom>
          <a:noFill/>
        </p:spPr>
        <p:txBody>
          <a:bodyPr wrap="square" lIns="0" tIns="0" rIns="0" bIns="0" anchor="ctr">
            <a:spAutoFit/>
          </a:bodyPr>
          <a:lstStyle/>
          <a:p>
            <a:pPr algn="l"/>
            <a:r>
              <a:rPr sz="1400" b="1" i="0" dirty="0" err="1">
                <a:solidFill>
                  <a:srgbClr val="5A5A5A"/>
                </a:solidFill>
                <a:latin typeface="Aptos"/>
              </a:rPr>
              <a:t>Relocalisation</a:t>
            </a:r>
            <a:r>
              <a:rPr sz="1400" b="1" i="0" dirty="0">
                <a:solidFill>
                  <a:srgbClr val="5A5A5A"/>
                </a:solidFill>
                <a:latin typeface="Aptos"/>
              </a:rPr>
              <a:t> </a:t>
            </a:r>
            <a:r>
              <a:rPr sz="1400" b="1" i="0" dirty="0" err="1">
                <a:solidFill>
                  <a:srgbClr val="5A5A5A"/>
                </a:solidFill>
                <a:latin typeface="Aptos"/>
              </a:rPr>
              <a:t>résidentielle</a:t>
            </a:r>
            <a:r>
              <a:rPr sz="1400" b="1" i="0" dirty="0">
                <a:solidFill>
                  <a:srgbClr val="5A5A5A"/>
                </a:solidFill>
                <a:latin typeface="Aptos"/>
              </a:rPr>
              <a:t> </a:t>
            </a:r>
            <a:r>
              <a:rPr sz="1400" b="1" i="0" dirty="0" err="1">
                <a:solidFill>
                  <a:srgbClr val="5A5A5A"/>
                </a:solidFill>
                <a:latin typeface="Aptos"/>
              </a:rPr>
              <a:t>préventive</a:t>
            </a:r>
            <a:r>
              <a:rPr sz="1400" b="1" i="0" dirty="0">
                <a:solidFill>
                  <a:srgbClr val="5A5A5A"/>
                </a:solidFill>
                <a:latin typeface="Aptos"/>
              </a:rPr>
              <a:t> (15 maisons)</a:t>
            </a:r>
          </a:p>
        </p:txBody>
      </p:sp>
      <p:sp>
        <p:nvSpPr>
          <p:cNvPr id="23" name="TextBox 22"/>
          <p:cNvSpPr txBox="1"/>
          <p:nvPr/>
        </p:nvSpPr>
        <p:spPr>
          <a:xfrm>
            <a:off x="7040880" y="3115538"/>
            <a:ext cx="2194560" cy="215444"/>
          </a:xfrm>
          <a:prstGeom prst="rect">
            <a:avLst/>
          </a:prstGeom>
          <a:noFill/>
        </p:spPr>
        <p:txBody>
          <a:bodyPr wrap="square" lIns="0" tIns="0" rIns="0" bIns="0" anchor="ctr">
            <a:spAutoFit/>
          </a:bodyPr>
          <a:lstStyle/>
          <a:p>
            <a:pPr algn="ctr"/>
            <a:r>
              <a:rPr sz="1400" b="1" i="0">
                <a:solidFill>
                  <a:srgbClr val="1F5571"/>
                </a:solidFill>
                <a:latin typeface="Aptos"/>
              </a:rPr>
              <a:t>≈ 4 500 000 $</a:t>
            </a:r>
          </a:p>
        </p:txBody>
      </p:sp>
      <p:sp>
        <p:nvSpPr>
          <p:cNvPr id="24" name="TextBox 23"/>
          <p:cNvSpPr txBox="1"/>
          <p:nvPr/>
        </p:nvSpPr>
        <p:spPr>
          <a:xfrm>
            <a:off x="9326880" y="3115538"/>
            <a:ext cx="2286000" cy="215444"/>
          </a:xfrm>
          <a:prstGeom prst="rect">
            <a:avLst/>
          </a:prstGeom>
          <a:noFill/>
        </p:spPr>
        <p:txBody>
          <a:bodyPr wrap="square" lIns="0" tIns="0" rIns="0" bIns="0" anchor="ctr">
            <a:spAutoFit/>
          </a:bodyPr>
          <a:lstStyle/>
          <a:p>
            <a:pPr algn="ctr"/>
            <a:r>
              <a:rPr sz="1400" b="0" i="1">
                <a:solidFill>
                  <a:srgbClr val="5A5A5A"/>
                </a:solidFill>
                <a:latin typeface="Aptos"/>
              </a:rPr>
              <a:t>5 à 10 ans</a:t>
            </a:r>
          </a:p>
        </p:txBody>
      </p:sp>
      <p:sp>
        <p:nvSpPr>
          <p:cNvPr id="25" name="Rectangle 24"/>
          <p:cNvSpPr/>
          <p:nvPr/>
        </p:nvSpPr>
        <p:spPr>
          <a:xfrm>
            <a:off x="548640" y="3429000"/>
            <a:ext cx="6400800" cy="411480"/>
          </a:xfrm>
          <a:prstGeom prst="rect">
            <a:avLst/>
          </a:prstGeom>
          <a:solidFill>
            <a:srgbClr val="FFFFFF"/>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6" name="Rectangle 25"/>
          <p:cNvSpPr/>
          <p:nvPr/>
        </p:nvSpPr>
        <p:spPr>
          <a:xfrm>
            <a:off x="6949440" y="3429000"/>
            <a:ext cx="2286000" cy="411480"/>
          </a:xfrm>
          <a:prstGeom prst="rect">
            <a:avLst/>
          </a:prstGeom>
          <a:solidFill>
            <a:srgbClr val="FFFFFF"/>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7" name="Rectangle 26"/>
          <p:cNvSpPr/>
          <p:nvPr/>
        </p:nvSpPr>
        <p:spPr>
          <a:xfrm>
            <a:off x="9235440" y="3429000"/>
            <a:ext cx="2377440" cy="411480"/>
          </a:xfrm>
          <a:prstGeom prst="rect">
            <a:avLst/>
          </a:prstGeom>
          <a:solidFill>
            <a:srgbClr val="FFFFFF"/>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8" name="TextBox 27"/>
          <p:cNvSpPr txBox="1"/>
          <p:nvPr/>
        </p:nvSpPr>
        <p:spPr>
          <a:xfrm>
            <a:off x="685800" y="3527018"/>
            <a:ext cx="6309360" cy="215444"/>
          </a:xfrm>
          <a:prstGeom prst="rect">
            <a:avLst/>
          </a:prstGeom>
          <a:noFill/>
        </p:spPr>
        <p:txBody>
          <a:bodyPr wrap="square" lIns="0" tIns="0" rIns="0" bIns="0" anchor="ctr">
            <a:spAutoFit/>
          </a:bodyPr>
          <a:lstStyle/>
          <a:p>
            <a:pPr algn="l"/>
            <a:r>
              <a:rPr sz="1400" b="1" i="0">
                <a:solidFill>
                  <a:srgbClr val="5A5A5A"/>
                </a:solidFill>
                <a:latin typeface="Aptos"/>
              </a:rPr>
              <a:t>Reconstruction camping hors zone inondable</a:t>
            </a:r>
          </a:p>
        </p:txBody>
      </p:sp>
      <p:sp>
        <p:nvSpPr>
          <p:cNvPr id="29" name="TextBox 28"/>
          <p:cNvSpPr txBox="1"/>
          <p:nvPr/>
        </p:nvSpPr>
        <p:spPr>
          <a:xfrm>
            <a:off x="7040880" y="3527018"/>
            <a:ext cx="2194560" cy="215444"/>
          </a:xfrm>
          <a:prstGeom prst="rect">
            <a:avLst/>
          </a:prstGeom>
          <a:noFill/>
        </p:spPr>
        <p:txBody>
          <a:bodyPr wrap="square" lIns="0" tIns="0" rIns="0" bIns="0" anchor="ctr">
            <a:spAutoFit/>
          </a:bodyPr>
          <a:lstStyle/>
          <a:p>
            <a:pPr algn="ctr"/>
            <a:r>
              <a:rPr sz="1400" b="1" i="0">
                <a:solidFill>
                  <a:srgbClr val="1F5571"/>
                </a:solidFill>
                <a:latin typeface="Aptos"/>
              </a:rPr>
              <a:t>≈ 1 200 000 $</a:t>
            </a:r>
          </a:p>
        </p:txBody>
      </p:sp>
      <p:sp>
        <p:nvSpPr>
          <p:cNvPr id="30" name="TextBox 29"/>
          <p:cNvSpPr txBox="1"/>
          <p:nvPr/>
        </p:nvSpPr>
        <p:spPr>
          <a:xfrm>
            <a:off x="9326880" y="3527018"/>
            <a:ext cx="2286000" cy="215444"/>
          </a:xfrm>
          <a:prstGeom prst="rect">
            <a:avLst/>
          </a:prstGeom>
          <a:noFill/>
        </p:spPr>
        <p:txBody>
          <a:bodyPr wrap="square" lIns="0" tIns="0" rIns="0" bIns="0" anchor="ctr">
            <a:spAutoFit/>
          </a:bodyPr>
          <a:lstStyle/>
          <a:p>
            <a:pPr algn="ctr"/>
            <a:r>
              <a:rPr sz="1400" b="0" i="1">
                <a:solidFill>
                  <a:srgbClr val="5A5A5A"/>
                </a:solidFill>
                <a:latin typeface="Aptos"/>
              </a:rPr>
              <a:t>2 à 3 ans</a:t>
            </a:r>
          </a:p>
        </p:txBody>
      </p:sp>
      <p:sp>
        <p:nvSpPr>
          <p:cNvPr id="31" name="Rectangle 30"/>
          <p:cNvSpPr/>
          <p:nvPr/>
        </p:nvSpPr>
        <p:spPr>
          <a:xfrm>
            <a:off x="548640" y="3840480"/>
            <a:ext cx="6400800" cy="411480"/>
          </a:xfrm>
          <a:prstGeom prst="rect">
            <a:avLst/>
          </a:prstGeom>
          <a:solidFill>
            <a:srgbClr val="E8EFF4"/>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2" name="Rectangle 31"/>
          <p:cNvSpPr/>
          <p:nvPr/>
        </p:nvSpPr>
        <p:spPr>
          <a:xfrm>
            <a:off x="6949440" y="3840480"/>
            <a:ext cx="2286000" cy="411480"/>
          </a:xfrm>
          <a:prstGeom prst="rect">
            <a:avLst/>
          </a:prstGeom>
          <a:solidFill>
            <a:srgbClr val="E8EFF4"/>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3" name="Rectangle 32"/>
          <p:cNvSpPr/>
          <p:nvPr/>
        </p:nvSpPr>
        <p:spPr>
          <a:xfrm>
            <a:off x="9235440" y="3840480"/>
            <a:ext cx="2377440" cy="411480"/>
          </a:xfrm>
          <a:prstGeom prst="rect">
            <a:avLst/>
          </a:prstGeom>
          <a:solidFill>
            <a:srgbClr val="E8EFF4"/>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4" name="TextBox 33"/>
          <p:cNvSpPr txBox="1"/>
          <p:nvPr/>
        </p:nvSpPr>
        <p:spPr>
          <a:xfrm>
            <a:off x="685800" y="3938498"/>
            <a:ext cx="6309360" cy="215444"/>
          </a:xfrm>
          <a:prstGeom prst="rect">
            <a:avLst/>
          </a:prstGeom>
          <a:noFill/>
        </p:spPr>
        <p:txBody>
          <a:bodyPr wrap="square" lIns="0" tIns="0" rIns="0" bIns="0" anchor="ctr">
            <a:spAutoFit/>
          </a:bodyPr>
          <a:lstStyle/>
          <a:p>
            <a:pPr algn="l"/>
            <a:r>
              <a:rPr sz="1400" b="1" i="0">
                <a:solidFill>
                  <a:srgbClr val="5A5A5A"/>
                </a:solidFill>
                <a:latin typeface="Aptos"/>
              </a:rPr>
              <a:t>Soutien aux entreprises sinistrées (PME, commerces)</a:t>
            </a:r>
          </a:p>
        </p:txBody>
      </p:sp>
      <p:sp>
        <p:nvSpPr>
          <p:cNvPr id="35" name="TextBox 34"/>
          <p:cNvSpPr txBox="1"/>
          <p:nvPr/>
        </p:nvSpPr>
        <p:spPr>
          <a:xfrm>
            <a:off x="7040880" y="3938498"/>
            <a:ext cx="2194560" cy="215444"/>
          </a:xfrm>
          <a:prstGeom prst="rect">
            <a:avLst/>
          </a:prstGeom>
          <a:noFill/>
        </p:spPr>
        <p:txBody>
          <a:bodyPr wrap="square" lIns="0" tIns="0" rIns="0" bIns="0" anchor="ctr">
            <a:spAutoFit/>
          </a:bodyPr>
          <a:lstStyle/>
          <a:p>
            <a:pPr algn="ctr"/>
            <a:r>
              <a:rPr sz="1400" b="1" i="0">
                <a:solidFill>
                  <a:srgbClr val="1F5571"/>
                </a:solidFill>
                <a:latin typeface="Aptos"/>
              </a:rPr>
              <a:t>≈ 600 000 $</a:t>
            </a:r>
          </a:p>
        </p:txBody>
      </p:sp>
      <p:sp>
        <p:nvSpPr>
          <p:cNvPr id="36" name="TextBox 35"/>
          <p:cNvSpPr txBox="1"/>
          <p:nvPr/>
        </p:nvSpPr>
        <p:spPr>
          <a:xfrm>
            <a:off x="9326880" y="3938498"/>
            <a:ext cx="2286000" cy="215444"/>
          </a:xfrm>
          <a:prstGeom prst="rect">
            <a:avLst/>
          </a:prstGeom>
          <a:noFill/>
        </p:spPr>
        <p:txBody>
          <a:bodyPr wrap="square" lIns="0" tIns="0" rIns="0" bIns="0" anchor="ctr">
            <a:spAutoFit/>
          </a:bodyPr>
          <a:lstStyle/>
          <a:p>
            <a:pPr algn="ctr"/>
            <a:r>
              <a:rPr sz="1400" b="0" i="1">
                <a:solidFill>
                  <a:srgbClr val="5A5A5A"/>
                </a:solidFill>
                <a:latin typeface="Aptos"/>
              </a:rPr>
              <a:t>0 à 18 mois</a:t>
            </a:r>
          </a:p>
        </p:txBody>
      </p:sp>
      <p:sp>
        <p:nvSpPr>
          <p:cNvPr id="37" name="Rectangle 36"/>
          <p:cNvSpPr/>
          <p:nvPr/>
        </p:nvSpPr>
        <p:spPr>
          <a:xfrm>
            <a:off x="548640" y="4251960"/>
            <a:ext cx="6400800" cy="411480"/>
          </a:xfrm>
          <a:prstGeom prst="rect">
            <a:avLst/>
          </a:prstGeom>
          <a:solidFill>
            <a:srgbClr val="FFFFFF"/>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Rectangle 37"/>
          <p:cNvSpPr/>
          <p:nvPr/>
        </p:nvSpPr>
        <p:spPr>
          <a:xfrm>
            <a:off x="6949440" y="4251960"/>
            <a:ext cx="2286000" cy="411480"/>
          </a:xfrm>
          <a:prstGeom prst="rect">
            <a:avLst/>
          </a:prstGeom>
          <a:solidFill>
            <a:srgbClr val="FFFFFF"/>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9" name="Rectangle 38"/>
          <p:cNvSpPr/>
          <p:nvPr/>
        </p:nvSpPr>
        <p:spPr>
          <a:xfrm>
            <a:off x="9235440" y="4251960"/>
            <a:ext cx="2377440" cy="411480"/>
          </a:xfrm>
          <a:prstGeom prst="rect">
            <a:avLst/>
          </a:prstGeom>
          <a:solidFill>
            <a:srgbClr val="FFFFFF"/>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0" name="TextBox 39"/>
          <p:cNvSpPr txBox="1"/>
          <p:nvPr/>
        </p:nvSpPr>
        <p:spPr>
          <a:xfrm>
            <a:off x="685800" y="4349978"/>
            <a:ext cx="6309360" cy="215444"/>
          </a:xfrm>
          <a:prstGeom prst="rect">
            <a:avLst/>
          </a:prstGeom>
          <a:noFill/>
        </p:spPr>
        <p:txBody>
          <a:bodyPr wrap="square" lIns="0" tIns="0" rIns="0" bIns="0" anchor="ctr">
            <a:spAutoFit/>
          </a:bodyPr>
          <a:lstStyle/>
          <a:p>
            <a:pPr algn="l"/>
            <a:r>
              <a:rPr sz="1400" b="1" i="0">
                <a:solidFill>
                  <a:srgbClr val="5A5A5A"/>
                </a:solidFill>
                <a:latin typeface="Aptos"/>
              </a:rPr>
              <a:t>Programme général d'assistance financière (résidents)</a:t>
            </a:r>
          </a:p>
        </p:txBody>
      </p:sp>
      <p:sp>
        <p:nvSpPr>
          <p:cNvPr id="41" name="TextBox 40"/>
          <p:cNvSpPr txBox="1"/>
          <p:nvPr/>
        </p:nvSpPr>
        <p:spPr>
          <a:xfrm>
            <a:off x="7040880" y="4349978"/>
            <a:ext cx="2194560" cy="215444"/>
          </a:xfrm>
          <a:prstGeom prst="rect">
            <a:avLst/>
          </a:prstGeom>
          <a:noFill/>
        </p:spPr>
        <p:txBody>
          <a:bodyPr wrap="square" lIns="0" tIns="0" rIns="0" bIns="0" anchor="ctr">
            <a:spAutoFit/>
          </a:bodyPr>
          <a:lstStyle/>
          <a:p>
            <a:pPr algn="ctr"/>
            <a:r>
              <a:rPr sz="1400" b="1" i="0">
                <a:solidFill>
                  <a:srgbClr val="1F5571"/>
                </a:solidFill>
                <a:latin typeface="Aptos"/>
              </a:rPr>
              <a:t>Variable selon dossiers</a:t>
            </a:r>
          </a:p>
        </p:txBody>
      </p:sp>
      <p:sp>
        <p:nvSpPr>
          <p:cNvPr id="42" name="TextBox 41"/>
          <p:cNvSpPr txBox="1"/>
          <p:nvPr/>
        </p:nvSpPr>
        <p:spPr>
          <a:xfrm>
            <a:off x="9326880" y="4349978"/>
            <a:ext cx="2286000" cy="215444"/>
          </a:xfrm>
          <a:prstGeom prst="rect">
            <a:avLst/>
          </a:prstGeom>
          <a:noFill/>
        </p:spPr>
        <p:txBody>
          <a:bodyPr wrap="square" lIns="0" tIns="0" rIns="0" bIns="0" anchor="ctr">
            <a:spAutoFit/>
          </a:bodyPr>
          <a:lstStyle/>
          <a:p>
            <a:pPr algn="ctr"/>
            <a:r>
              <a:rPr sz="1400" b="0" i="1">
                <a:solidFill>
                  <a:srgbClr val="5A5A5A"/>
                </a:solidFill>
                <a:latin typeface="Aptos"/>
              </a:rPr>
              <a:t>6 mois à 5 ans</a:t>
            </a:r>
          </a:p>
        </p:txBody>
      </p:sp>
      <p:sp>
        <p:nvSpPr>
          <p:cNvPr id="43" name="Rectangle 42"/>
          <p:cNvSpPr/>
          <p:nvPr/>
        </p:nvSpPr>
        <p:spPr>
          <a:xfrm>
            <a:off x="548640" y="4663440"/>
            <a:ext cx="6400800" cy="411480"/>
          </a:xfrm>
          <a:prstGeom prst="rect">
            <a:avLst/>
          </a:prstGeom>
          <a:solidFill>
            <a:srgbClr val="E8EFF4"/>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4" name="Rectangle 43"/>
          <p:cNvSpPr/>
          <p:nvPr/>
        </p:nvSpPr>
        <p:spPr>
          <a:xfrm>
            <a:off x="6949440" y="4663440"/>
            <a:ext cx="2286000" cy="411480"/>
          </a:xfrm>
          <a:prstGeom prst="rect">
            <a:avLst/>
          </a:prstGeom>
          <a:solidFill>
            <a:srgbClr val="E8EFF4"/>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5" name="Rectangle 44"/>
          <p:cNvSpPr/>
          <p:nvPr/>
        </p:nvSpPr>
        <p:spPr>
          <a:xfrm>
            <a:off x="9235440" y="4663440"/>
            <a:ext cx="2377440" cy="411480"/>
          </a:xfrm>
          <a:prstGeom prst="rect">
            <a:avLst/>
          </a:prstGeom>
          <a:solidFill>
            <a:srgbClr val="E8EFF4"/>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6" name="TextBox 45"/>
          <p:cNvSpPr txBox="1"/>
          <p:nvPr/>
        </p:nvSpPr>
        <p:spPr>
          <a:xfrm>
            <a:off x="685800" y="4761457"/>
            <a:ext cx="6309360" cy="215444"/>
          </a:xfrm>
          <a:prstGeom prst="rect">
            <a:avLst/>
          </a:prstGeom>
          <a:noFill/>
        </p:spPr>
        <p:txBody>
          <a:bodyPr wrap="square" lIns="0" tIns="0" rIns="0" bIns="0" anchor="ctr">
            <a:spAutoFit/>
          </a:bodyPr>
          <a:lstStyle/>
          <a:p>
            <a:pPr algn="l"/>
            <a:r>
              <a:rPr sz="1400" b="1" i="0">
                <a:solidFill>
                  <a:srgbClr val="5A5A5A"/>
                </a:solidFill>
                <a:latin typeface="Aptos"/>
              </a:rPr>
              <a:t>Soutien psychosocial et accompagnement des familles</a:t>
            </a:r>
          </a:p>
        </p:txBody>
      </p:sp>
      <p:sp>
        <p:nvSpPr>
          <p:cNvPr id="47" name="TextBox 46"/>
          <p:cNvSpPr txBox="1"/>
          <p:nvPr/>
        </p:nvSpPr>
        <p:spPr>
          <a:xfrm>
            <a:off x="7040880" y="4761457"/>
            <a:ext cx="2194560" cy="215444"/>
          </a:xfrm>
          <a:prstGeom prst="rect">
            <a:avLst/>
          </a:prstGeom>
          <a:noFill/>
        </p:spPr>
        <p:txBody>
          <a:bodyPr wrap="square" lIns="0" tIns="0" rIns="0" bIns="0" anchor="ctr">
            <a:spAutoFit/>
          </a:bodyPr>
          <a:lstStyle/>
          <a:p>
            <a:pPr algn="ctr"/>
            <a:r>
              <a:rPr sz="1400" b="1" i="0">
                <a:solidFill>
                  <a:srgbClr val="1F5571"/>
                </a:solidFill>
                <a:latin typeface="Aptos"/>
              </a:rPr>
              <a:t>≈ 180 000 $</a:t>
            </a:r>
          </a:p>
        </p:txBody>
      </p:sp>
      <p:sp>
        <p:nvSpPr>
          <p:cNvPr id="48" name="TextBox 47"/>
          <p:cNvSpPr txBox="1"/>
          <p:nvPr/>
        </p:nvSpPr>
        <p:spPr>
          <a:xfrm>
            <a:off x="9326880" y="4761457"/>
            <a:ext cx="2286000" cy="215444"/>
          </a:xfrm>
          <a:prstGeom prst="rect">
            <a:avLst/>
          </a:prstGeom>
          <a:noFill/>
        </p:spPr>
        <p:txBody>
          <a:bodyPr wrap="square" lIns="0" tIns="0" rIns="0" bIns="0" anchor="ctr">
            <a:spAutoFit/>
          </a:bodyPr>
          <a:lstStyle/>
          <a:p>
            <a:pPr algn="ctr"/>
            <a:r>
              <a:rPr sz="1400" b="0" i="1">
                <a:solidFill>
                  <a:srgbClr val="5A5A5A"/>
                </a:solidFill>
                <a:latin typeface="Aptos"/>
              </a:rPr>
              <a:t>1 à 3 ans</a:t>
            </a:r>
          </a:p>
        </p:txBody>
      </p:sp>
      <p:sp>
        <p:nvSpPr>
          <p:cNvPr id="49" name="Rectangle 48"/>
          <p:cNvSpPr/>
          <p:nvPr/>
        </p:nvSpPr>
        <p:spPr>
          <a:xfrm>
            <a:off x="548640" y="5074920"/>
            <a:ext cx="6400800" cy="411480"/>
          </a:xfrm>
          <a:prstGeom prst="rect">
            <a:avLst/>
          </a:prstGeom>
          <a:solidFill>
            <a:srgbClr val="FFFFFF"/>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0" name="Rectangle 49"/>
          <p:cNvSpPr/>
          <p:nvPr/>
        </p:nvSpPr>
        <p:spPr>
          <a:xfrm>
            <a:off x="6949440" y="5074920"/>
            <a:ext cx="2286000" cy="411480"/>
          </a:xfrm>
          <a:prstGeom prst="rect">
            <a:avLst/>
          </a:prstGeom>
          <a:solidFill>
            <a:srgbClr val="FFFFFF"/>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1" name="Rectangle 50"/>
          <p:cNvSpPr/>
          <p:nvPr/>
        </p:nvSpPr>
        <p:spPr>
          <a:xfrm>
            <a:off x="9235440" y="5074920"/>
            <a:ext cx="2377440" cy="411480"/>
          </a:xfrm>
          <a:prstGeom prst="rect">
            <a:avLst/>
          </a:prstGeom>
          <a:solidFill>
            <a:srgbClr val="FFFFFF"/>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2" name="TextBox 51"/>
          <p:cNvSpPr txBox="1"/>
          <p:nvPr/>
        </p:nvSpPr>
        <p:spPr>
          <a:xfrm>
            <a:off x="685800" y="5172938"/>
            <a:ext cx="6309360" cy="215444"/>
          </a:xfrm>
          <a:prstGeom prst="rect">
            <a:avLst/>
          </a:prstGeom>
          <a:noFill/>
        </p:spPr>
        <p:txBody>
          <a:bodyPr wrap="square" lIns="0" tIns="0" rIns="0" bIns="0" anchor="ctr">
            <a:spAutoFit/>
          </a:bodyPr>
          <a:lstStyle/>
          <a:p>
            <a:pPr algn="l"/>
            <a:r>
              <a:rPr sz="1400" b="1" i="0">
                <a:solidFill>
                  <a:srgbClr val="5A5A5A"/>
                </a:solidFill>
                <a:latin typeface="Aptos"/>
              </a:rPr>
              <a:t>Démolition-reconstruction infrastructures publiques</a:t>
            </a:r>
          </a:p>
        </p:txBody>
      </p:sp>
      <p:sp>
        <p:nvSpPr>
          <p:cNvPr id="53" name="TextBox 52"/>
          <p:cNvSpPr txBox="1"/>
          <p:nvPr/>
        </p:nvSpPr>
        <p:spPr>
          <a:xfrm>
            <a:off x="7040880" y="5172938"/>
            <a:ext cx="2194560" cy="215444"/>
          </a:xfrm>
          <a:prstGeom prst="rect">
            <a:avLst/>
          </a:prstGeom>
          <a:noFill/>
        </p:spPr>
        <p:txBody>
          <a:bodyPr wrap="square" lIns="0" tIns="0" rIns="0" bIns="0" anchor="ctr">
            <a:spAutoFit/>
          </a:bodyPr>
          <a:lstStyle/>
          <a:p>
            <a:pPr algn="ctr"/>
            <a:r>
              <a:rPr sz="1400" b="1" i="0">
                <a:solidFill>
                  <a:srgbClr val="1F5571"/>
                </a:solidFill>
                <a:latin typeface="Aptos"/>
              </a:rPr>
              <a:t>≈ 2 100 000 $</a:t>
            </a:r>
          </a:p>
        </p:txBody>
      </p:sp>
      <p:sp>
        <p:nvSpPr>
          <p:cNvPr id="54" name="TextBox 53"/>
          <p:cNvSpPr txBox="1"/>
          <p:nvPr/>
        </p:nvSpPr>
        <p:spPr>
          <a:xfrm>
            <a:off x="9326880" y="5172938"/>
            <a:ext cx="2286000" cy="215444"/>
          </a:xfrm>
          <a:prstGeom prst="rect">
            <a:avLst/>
          </a:prstGeom>
          <a:noFill/>
        </p:spPr>
        <p:txBody>
          <a:bodyPr wrap="square" lIns="0" tIns="0" rIns="0" bIns="0" anchor="ctr">
            <a:spAutoFit/>
          </a:bodyPr>
          <a:lstStyle/>
          <a:p>
            <a:pPr algn="ctr"/>
            <a:r>
              <a:rPr sz="1400" b="0" i="1">
                <a:solidFill>
                  <a:srgbClr val="5A5A5A"/>
                </a:solidFill>
                <a:latin typeface="Aptos"/>
              </a:rPr>
              <a:t>1 à 5 ans</a:t>
            </a:r>
          </a:p>
        </p:txBody>
      </p:sp>
      <p:sp>
        <p:nvSpPr>
          <p:cNvPr id="55" name="Rectangle 54"/>
          <p:cNvSpPr/>
          <p:nvPr/>
        </p:nvSpPr>
        <p:spPr>
          <a:xfrm>
            <a:off x="548640" y="5486400"/>
            <a:ext cx="6400800" cy="411480"/>
          </a:xfrm>
          <a:prstGeom prst="rect">
            <a:avLst/>
          </a:prstGeom>
          <a:solidFill>
            <a:srgbClr val="E8EFF4"/>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6" name="Rectangle 55"/>
          <p:cNvSpPr/>
          <p:nvPr/>
        </p:nvSpPr>
        <p:spPr>
          <a:xfrm>
            <a:off x="6949440" y="5486400"/>
            <a:ext cx="2286000" cy="411480"/>
          </a:xfrm>
          <a:prstGeom prst="rect">
            <a:avLst/>
          </a:prstGeom>
          <a:solidFill>
            <a:srgbClr val="E8EFF4"/>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7" name="Rectangle 56"/>
          <p:cNvSpPr/>
          <p:nvPr/>
        </p:nvSpPr>
        <p:spPr>
          <a:xfrm>
            <a:off x="9235440" y="5486400"/>
            <a:ext cx="2377440" cy="411480"/>
          </a:xfrm>
          <a:prstGeom prst="rect">
            <a:avLst/>
          </a:prstGeom>
          <a:solidFill>
            <a:srgbClr val="E8EFF4"/>
          </a:solidFill>
          <a:ln w="6350">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58" name="TextBox 57"/>
          <p:cNvSpPr txBox="1"/>
          <p:nvPr/>
        </p:nvSpPr>
        <p:spPr>
          <a:xfrm>
            <a:off x="685800" y="5584418"/>
            <a:ext cx="6309360" cy="215444"/>
          </a:xfrm>
          <a:prstGeom prst="rect">
            <a:avLst/>
          </a:prstGeom>
          <a:noFill/>
        </p:spPr>
        <p:txBody>
          <a:bodyPr wrap="square" lIns="0" tIns="0" rIns="0" bIns="0" anchor="ctr">
            <a:spAutoFit/>
          </a:bodyPr>
          <a:lstStyle/>
          <a:p>
            <a:pPr algn="l"/>
            <a:r>
              <a:rPr sz="1400" b="1" i="0">
                <a:solidFill>
                  <a:srgbClr val="5A5A5A"/>
                </a:solidFill>
                <a:latin typeface="Aptos"/>
              </a:rPr>
              <a:t>Reboisement et restauration écologique des berges</a:t>
            </a:r>
          </a:p>
        </p:txBody>
      </p:sp>
      <p:sp>
        <p:nvSpPr>
          <p:cNvPr id="59" name="TextBox 58"/>
          <p:cNvSpPr txBox="1"/>
          <p:nvPr/>
        </p:nvSpPr>
        <p:spPr>
          <a:xfrm>
            <a:off x="7040880" y="5584418"/>
            <a:ext cx="2194560" cy="215444"/>
          </a:xfrm>
          <a:prstGeom prst="rect">
            <a:avLst/>
          </a:prstGeom>
          <a:noFill/>
        </p:spPr>
        <p:txBody>
          <a:bodyPr wrap="square" lIns="0" tIns="0" rIns="0" bIns="0" anchor="ctr">
            <a:spAutoFit/>
          </a:bodyPr>
          <a:lstStyle/>
          <a:p>
            <a:pPr algn="ctr"/>
            <a:r>
              <a:rPr sz="1400" b="1" i="0">
                <a:solidFill>
                  <a:srgbClr val="1F5571"/>
                </a:solidFill>
                <a:latin typeface="Aptos"/>
              </a:rPr>
              <a:t>≈ 350 000 $</a:t>
            </a:r>
          </a:p>
        </p:txBody>
      </p:sp>
      <p:sp>
        <p:nvSpPr>
          <p:cNvPr id="60" name="TextBox 59"/>
          <p:cNvSpPr txBox="1"/>
          <p:nvPr/>
        </p:nvSpPr>
        <p:spPr>
          <a:xfrm>
            <a:off x="9326880" y="5584418"/>
            <a:ext cx="2286000" cy="215444"/>
          </a:xfrm>
          <a:prstGeom prst="rect">
            <a:avLst/>
          </a:prstGeom>
          <a:noFill/>
        </p:spPr>
        <p:txBody>
          <a:bodyPr wrap="square" lIns="0" tIns="0" rIns="0" bIns="0" anchor="ctr">
            <a:spAutoFit/>
          </a:bodyPr>
          <a:lstStyle/>
          <a:p>
            <a:pPr algn="ctr"/>
            <a:r>
              <a:rPr sz="1400" b="0" i="1">
                <a:solidFill>
                  <a:srgbClr val="5A5A5A"/>
                </a:solidFill>
                <a:latin typeface="Aptos"/>
              </a:rPr>
              <a:t>3 à 8 ans</a:t>
            </a:r>
          </a:p>
        </p:txBody>
      </p:sp>
      <p:sp>
        <p:nvSpPr>
          <p:cNvPr id="61" name="TextBox 60"/>
          <p:cNvSpPr txBox="1"/>
          <p:nvPr/>
        </p:nvSpPr>
        <p:spPr>
          <a:xfrm>
            <a:off x="548640" y="6047303"/>
            <a:ext cx="11064240" cy="307777"/>
          </a:xfrm>
          <a:prstGeom prst="rect">
            <a:avLst/>
          </a:prstGeom>
          <a:noFill/>
        </p:spPr>
        <p:txBody>
          <a:bodyPr wrap="square" lIns="0" tIns="0" rIns="0" bIns="0">
            <a:spAutoFit/>
          </a:bodyPr>
          <a:lstStyle/>
          <a:p>
            <a:pPr algn="ctr"/>
            <a:r>
              <a:rPr sz="2000" b="0" i="1" dirty="0">
                <a:solidFill>
                  <a:srgbClr val="FF0000"/>
                </a:solidFill>
                <a:latin typeface="Aptos"/>
              </a:rPr>
              <a:t>Total</a:t>
            </a:r>
            <a:r>
              <a:rPr b="0" i="1" dirty="0">
                <a:solidFill>
                  <a:srgbClr val="FF0000"/>
                </a:solidFill>
                <a:latin typeface="Aptos"/>
              </a:rPr>
              <a:t> brut environ </a:t>
            </a:r>
            <a:r>
              <a:rPr b="1" i="1" dirty="0">
                <a:solidFill>
                  <a:srgbClr val="FF0000"/>
                </a:solidFill>
                <a:latin typeface="Aptos"/>
              </a:rPr>
              <a:t>9,7 millions de dollars</a:t>
            </a:r>
            <a:r>
              <a:rPr b="0" i="1" dirty="0">
                <a:solidFill>
                  <a:srgbClr val="FF0000"/>
                </a:solidFill>
                <a:latin typeface="Aptos"/>
              </a:rPr>
              <a:t>. Vous </a:t>
            </a:r>
            <a:r>
              <a:rPr lang="fr-CA" b="0" i="1" dirty="0">
                <a:solidFill>
                  <a:srgbClr val="FF0000"/>
                </a:solidFill>
                <a:latin typeface="Aptos"/>
              </a:rPr>
              <a:t>établissez</a:t>
            </a:r>
            <a:r>
              <a:rPr b="0" i="1" dirty="0">
                <a:solidFill>
                  <a:srgbClr val="FF0000"/>
                </a:solidFill>
                <a:latin typeface="Aptos"/>
              </a:rPr>
              <a:t> </a:t>
            </a:r>
            <a:r>
              <a:rPr b="0" i="1" dirty="0" err="1">
                <a:solidFill>
                  <a:srgbClr val="FF0000"/>
                </a:solidFill>
                <a:latin typeface="Aptos"/>
              </a:rPr>
              <a:t>l'ordre</a:t>
            </a:r>
            <a:r>
              <a:rPr b="0" i="1" dirty="0">
                <a:solidFill>
                  <a:srgbClr val="FF0000"/>
                </a:solidFill>
                <a:latin typeface="Aptos"/>
              </a:rPr>
              <a:t> </a:t>
            </a:r>
            <a:r>
              <a:rPr b="0" i="1" dirty="0" err="1">
                <a:solidFill>
                  <a:srgbClr val="FF0000"/>
                </a:solidFill>
                <a:latin typeface="Aptos"/>
              </a:rPr>
              <a:t>selon</a:t>
            </a:r>
            <a:r>
              <a:rPr b="0" i="1" dirty="0">
                <a:solidFill>
                  <a:srgbClr val="FF0000"/>
                </a:solidFill>
                <a:latin typeface="Aptos"/>
              </a:rPr>
              <a:t> </a:t>
            </a:r>
            <a:r>
              <a:rPr b="0" i="1" dirty="0" err="1">
                <a:solidFill>
                  <a:srgbClr val="FF0000"/>
                </a:solidFill>
                <a:latin typeface="Aptos"/>
              </a:rPr>
              <a:t>vos</a:t>
            </a:r>
            <a:r>
              <a:rPr b="0" i="1" dirty="0">
                <a:solidFill>
                  <a:srgbClr val="FF0000"/>
                </a:solidFill>
                <a:latin typeface="Aptos"/>
              </a:rPr>
              <a:t> </a:t>
            </a:r>
            <a:r>
              <a:rPr b="0" i="1" dirty="0" err="1">
                <a:solidFill>
                  <a:srgbClr val="FF0000"/>
                </a:solidFill>
                <a:latin typeface="Aptos"/>
              </a:rPr>
              <a:t>priorités</a:t>
            </a:r>
            <a:r>
              <a:rPr b="0" i="1" dirty="0">
                <a:solidFill>
                  <a:srgbClr val="FF0000"/>
                </a:solidFill>
                <a:latin typeface="Aptos"/>
              </a:rPr>
              <a:t>.</a:t>
            </a:r>
          </a:p>
        </p:txBody>
      </p:sp>
      <p:sp>
        <p:nvSpPr>
          <p:cNvPr id="62" name="Rectangle 61"/>
          <p:cNvSpPr/>
          <p:nvPr/>
        </p:nvSpPr>
        <p:spPr>
          <a:xfrm>
            <a:off x="548640" y="6395313"/>
            <a:ext cx="11064240" cy="10972"/>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3" name="TextBox 62"/>
          <p:cNvSpPr txBox="1"/>
          <p:nvPr/>
        </p:nvSpPr>
        <p:spPr>
          <a:xfrm>
            <a:off x="548640" y="6446520"/>
            <a:ext cx="11064240" cy="320040"/>
          </a:xfrm>
          <a:prstGeom prst="rect">
            <a:avLst/>
          </a:prstGeom>
          <a:noFill/>
        </p:spPr>
        <p:txBody>
          <a:bodyPr wrap="square" lIns="0" tIns="0" rIns="0" bIns="0">
            <a:spAutoFit/>
          </a:bodyPr>
          <a:lstStyle/>
          <a:p>
            <a:pPr algn="ctr"/>
            <a:r>
              <a:rPr sz="1000" b="0" i="1">
                <a:solidFill>
                  <a:srgbClr val="1F5571"/>
                </a:solidFill>
                <a:latin typeface="Aptos"/>
              </a:rPr>
              <a:t>Atelier RDVE4 — Sainte-Valérie, MRC des Hauts-Bois — 7 mai 2026</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1695" cy="6858000"/>
          </a:xfrm>
          <a:prstGeom prst="rect">
            <a:avLst/>
          </a:prstGeom>
          <a:solidFill>
            <a:srgbClr val="1A1A2E"/>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Rectangle 2"/>
          <p:cNvSpPr/>
          <p:nvPr/>
        </p:nvSpPr>
        <p:spPr>
          <a:xfrm>
            <a:off x="0" y="0"/>
            <a:ext cx="12191695" cy="365760"/>
          </a:xfrm>
          <a:prstGeom prst="rect">
            <a:avLst/>
          </a:prstGeom>
          <a:solidFill>
            <a:srgbClr val="B8860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 name="TextBox 3"/>
          <p:cNvSpPr txBox="1"/>
          <p:nvPr/>
        </p:nvSpPr>
        <p:spPr>
          <a:xfrm>
            <a:off x="0" y="45720"/>
            <a:ext cx="12191695" cy="274320"/>
          </a:xfrm>
          <a:prstGeom prst="rect">
            <a:avLst/>
          </a:prstGeom>
          <a:noFill/>
        </p:spPr>
        <p:txBody>
          <a:bodyPr wrap="square" lIns="0" tIns="0" rIns="0" bIns="0">
            <a:spAutoFit/>
          </a:bodyPr>
          <a:lstStyle/>
          <a:p>
            <a:pPr algn="ctr"/>
            <a:r>
              <a:rPr sz="1400" b="1" i="0" spc="400">
                <a:solidFill>
                  <a:srgbClr val="1A1A2E"/>
                </a:solidFill>
                <a:latin typeface="Aptos"/>
              </a:rPr>
              <a:t>ÉTALEMENT BUDGÉTAIRE IMPOSÉ</a:t>
            </a:r>
          </a:p>
        </p:txBody>
      </p:sp>
      <p:sp>
        <p:nvSpPr>
          <p:cNvPr id="5" name="TextBox 4"/>
          <p:cNvSpPr txBox="1"/>
          <p:nvPr/>
        </p:nvSpPr>
        <p:spPr>
          <a:xfrm>
            <a:off x="548640" y="731520"/>
            <a:ext cx="11064240" cy="914400"/>
          </a:xfrm>
          <a:prstGeom prst="rect">
            <a:avLst/>
          </a:prstGeom>
          <a:noFill/>
        </p:spPr>
        <p:txBody>
          <a:bodyPr wrap="square" lIns="0" tIns="0" rIns="0" bIns="0">
            <a:spAutoFit/>
          </a:bodyPr>
          <a:lstStyle/>
          <a:p>
            <a:pPr algn="ctr"/>
            <a:r>
              <a:rPr sz="6000" b="1" i="0" spc="1200">
                <a:solidFill>
                  <a:srgbClr val="B8860B"/>
                </a:solidFill>
                <a:latin typeface="Aptos Display"/>
              </a:rPr>
              <a:t>BRISURE</a:t>
            </a:r>
          </a:p>
        </p:txBody>
      </p:sp>
      <p:sp>
        <p:nvSpPr>
          <p:cNvPr id="6" name="TextBox 5"/>
          <p:cNvSpPr txBox="1"/>
          <p:nvPr/>
        </p:nvSpPr>
        <p:spPr>
          <a:xfrm>
            <a:off x="548640" y="1783080"/>
            <a:ext cx="11064240" cy="457200"/>
          </a:xfrm>
          <a:prstGeom prst="rect">
            <a:avLst/>
          </a:prstGeom>
          <a:noFill/>
        </p:spPr>
        <p:txBody>
          <a:bodyPr wrap="square" lIns="0" tIns="0" rIns="0" bIns="0">
            <a:spAutoFit/>
          </a:bodyPr>
          <a:lstStyle/>
          <a:p>
            <a:pPr algn="ctr"/>
            <a:r>
              <a:rPr sz="1600" b="0" i="1">
                <a:solidFill>
                  <a:srgbClr val="CCCCCC"/>
                </a:solidFill>
                <a:latin typeface="Aptos"/>
              </a:rPr>
              <a:t>Communiqué du ministère de la Sécurité intérieure</a:t>
            </a:r>
          </a:p>
        </p:txBody>
      </p:sp>
      <p:sp>
        <p:nvSpPr>
          <p:cNvPr id="7" name="Rectangle 6"/>
          <p:cNvSpPr/>
          <p:nvPr/>
        </p:nvSpPr>
        <p:spPr>
          <a:xfrm>
            <a:off x="1371600" y="2583180"/>
            <a:ext cx="9418320" cy="3017520"/>
          </a:xfrm>
          <a:prstGeom prst="rect">
            <a:avLst/>
          </a:prstGeom>
          <a:solidFill>
            <a:srgbClr val="2D2D44"/>
          </a:solidFill>
          <a:ln w="19050">
            <a:solidFill>
              <a:srgbClr val="B8860B"/>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1828800" y="2834640"/>
            <a:ext cx="8503920" cy="553998"/>
          </a:xfrm>
          <a:prstGeom prst="rect">
            <a:avLst/>
          </a:prstGeom>
          <a:noFill/>
        </p:spPr>
        <p:txBody>
          <a:bodyPr wrap="square" lIns="0" tIns="0" rIns="0" bIns="0">
            <a:spAutoFit/>
          </a:bodyPr>
          <a:lstStyle/>
          <a:p>
            <a:pPr algn="ctr"/>
            <a:r>
              <a:rPr sz="1800" b="1" i="0" dirty="0" err="1">
                <a:solidFill>
                  <a:srgbClr val="FFFFFF"/>
                </a:solidFill>
                <a:latin typeface="Aptos"/>
              </a:rPr>
              <a:t>L'enveloppe</a:t>
            </a:r>
            <a:r>
              <a:rPr sz="1800" b="1" i="0" dirty="0">
                <a:solidFill>
                  <a:srgbClr val="FFFFFF"/>
                </a:solidFill>
                <a:latin typeface="Aptos"/>
              </a:rPr>
              <a:t> </a:t>
            </a:r>
            <a:r>
              <a:rPr sz="1800" b="1" i="0" dirty="0" err="1">
                <a:solidFill>
                  <a:srgbClr val="FFFFFF"/>
                </a:solidFill>
                <a:latin typeface="Aptos"/>
              </a:rPr>
              <a:t>gouvernementale</a:t>
            </a:r>
            <a:r>
              <a:rPr sz="1800" b="1" i="0" dirty="0">
                <a:solidFill>
                  <a:srgbClr val="FFFFFF"/>
                </a:solidFill>
                <a:latin typeface="Aptos"/>
              </a:rPr>
              <a:t> de </a:t>
            </a:r>
            <a:r>
              <a:rPr sz="1800" b="1" i="0" dirty="0" err="1">
                <a:solidFill>
                  <a:srgbClr val="FFFFFF"/>
                </a:solidFill>
                <a:latin typeface="Aptos"/>
              </a:rPr>
              <a:t>rétablissement</a:t>
            </a:r>
            <a:r>
              <a:rPr sz="1800" b="1" i="0" dirty="0">
                <a:solidFill>
                  <a:srgbClr val="FFFFFF"/>
                </a:solidFill>
                <a:latin typeface="Aptos"/>
              </a:rPr>
              <a:t> est </a:t>
            </a:r>
            <a:r>
              <a:rPr lang="fr-CA" sz="1800" b="1" i="0" dirty="0">
                <a:solidFill>
                  <a:srgbClr val="FFFFFF"/>
                </a:solidFill>
                <a:latin typeface="Aptos"/>
              </a:rPr>
              <a:t>finalement</a:t>
            </a:r>
            <a:br>
              <a:rPr lang="fr-CA" sz="1800" b="1" i="0" dirty="0">
                <a:solidFill>
                  <a:srgbClr val="FFFFFF"/>
                </a:solidFill>
                <a:latin typeface="Aptos"/>
              </a:rPr>
            </a:br>
            <a:r>
              <a:rPr sz="1800" b="1" i="0" dirty="0" err="1">
                <a:solidFill>
                  <a:srgbClr val="FFFFFF"/>
                </a:solidFill>
                <a:latin typeface="Aptos"/>
              </a:rPr>
              <a:t>étalée</a:t>
            </a:r>
            <a:r>
              <a:rPr sz="1800" b="1" i="0" dirty="0">
                <a:solidFill>
                  <a:srgbClr val="FFFFFF"/>
                </a:solidFill>
                <a:latin typeface="Aptos"/>
              </a:rPr>
              <a:t> sur 10 à 15 ans.</a:t>
            </a:r>
          </a:p>
        </p:txBody>
      </p:sp>
      <p:sp>
        <p:nvSpPr>
          <p:cNvPr id="9" name="TextBox 8"/>
          <p:cNvSpPr txBox="1"/>
          <p:nvPr/>
        </p:nvSpPr>
        <p:spPr>
          <a:xfrm>
            <a:off x="1828800" y="3566160"/>
            <a:ext cx="8503920" cy="457200"/>
          </a:xfrm>
          <a:prstGeom prst="rect">
            <a:avLst/>
          </a:prstGeom>
          <a:noFill/>
        </p:spPr>
        <p:txBody>
          <a:bodyPr wrap="square" lIns="0" tIns="0" rIns="0" bIns="0">
            <a:spAutoFit/>
          </a:bodyPr>
          <a:lstStyle/>
          <a:p>
            <a:pPr algn="ctr"/>
            <a:r>
              <a:rPr sz="1800" b="0" i="0">
                <a:solidFill>
                  <a:srgbClr val="B8860B"/>
                </a:solidFill>
                <a:latin typeface="Aptos"/>
              </a:rPr>
              <a:t>Certaines zones n'auront pas de financement avant trois ans.</a:t>
            </a:r>
          </a:p>
        </p:txBody>
      </p:sp>
      <p:sp>
        <p:nvSpPr>
          <p:cNvPr id="10" name="TextBox 9"/>
          <p:cNvSpPr txBox="1"/>
          <p:nvPr/>
        </p:nvSpPr>
        <p:spPr>
          <a:xfrm>
            <a:off x="1828800" y="4297680"/>
            <a:ext cx="8503920" cy="457200"/>
          </a:xfrm>
          <a:prstGeom prst="rect">
            <a:avLst/>
          </a:prstGeom>
          <a:noFill/>
        </p:spPr>
        <p:txBody>
          <a:bodyPr wrap="square" lIns="0" tIns="0" rIns="0" bIns="0">
            <a:spAutoFit/>
          </a:bodyPr>
          <a:lstStyle/>
          <a:p>
            <a:pPr algn="ctr"/>
            <a:r>
              <a:rPr sz="1800" b="0" i="0" dirty="0" err="1">
                <a:solidFill>
                  <a:srgbClr val="B8860B"/>
                </a:solidFill>
                <a:latin typeface="Aptos"/>
              </a:rPr>
              <a:t>Coupures</a:t>
            </a:r>
            <a:r>
              <a:rPr sz="1800" b="0" i="0" dirty="0">
                <a:solidFill>
                  <a:srgbClr val="B8860B"/>
                </a:solidFill>
                <a:latin typeface="Aptos"/>
              </a:rPr>
              <a:t> </a:t>
            </a:r>
            <a:r>
              <a:rPr sz="1800" b="0" i="0" dirty="0" err="1">
                <a:solidFill>
                  <a:srgbClr val="B8860B"/>
                </a:solidFill>
                <a:latin typeface="Aptos"/>
              </a:rPr>
              <a:t>sectorielles</a:t>
            </a:r>
            <a:r>
              <a:rPr sz="1800" b="0" i="0" dirty="0">
                <a:solidFill>
                  <a:srgbClr val="B8860B"/>
                </a:solidFill>
                <a:latin typeface="Aptos"/>
              </a:rPr>
              <a:t> à </a:t>
            </a:r>
            <a:r>
              <a:rPr sz="1800" b="0" i="0" dirty="0" err="1">
                <a:solidFill>
                  <a:srgbClr val="B8860B"/>
                </a:solidFill>
                <a:latin typeface="Aptos"/>
              </a:rPr>
              <a:t>prévoir</a:t>
            </a:r>
            <a:r>
              <a:rPr sz="1800" b="0" i="0" dirty="0">
                <a:solidFill>
                  <a:srgbClr val="B8860B"/>
                </a:solidFill>
                <a:latin typeface="Aptos"/>
              </a:rPr>
              <a:t>.</a:t>
            </a:r>
          </a:p>
        </p:txBody>
      </p:sp>
      <p:sp>
        <p:nvSpPr>
          <p:cNvPr id="11" name="TextBox 10"/>
          <p:cNvSpPr txBox="1"/>
          <p:nvPr/>
        </p:nvSpPr>
        <p:spPr>
          <a:xfrm>
            <a:off x="1843887" y="4889361"/>
            <a:ext cx="8503920" cy="553998"/>
          </a:xfrm>
          <a:prstGeom prst="rect">
            <a:avLst/>
          </a:prstGeom>
          <a:noFill/>
        </p:spPr>
        <p:txBody>
          <a:bodyPr wrap="square" lIns="0" tIns="0" rIns="0" bIns="0">
            <a:spAutoFit/>
          </a:bodyPr>
          <a:lstStyle/>
          <a:p>
            <a:pPr algn="ctr"/>
            <a:r>
              <a:rPr sz="1800" b="1" i="0" dirty="0">
                <a:solidFill>
                  <a:srgbClr val="FFFFFF"/>
                </a:solidFill>
                <a:latin typeface="Aptos"/>
              </a:rPr>
              <a:t>Vous </a:t>
            </a:r>
            <a:r>
              <a:rPr sz="1800" b="1" i="0" dirty="0" err="1">
                <a:solidFill>
                  <a:srgbClr val="FFFFFF"/>
                </a:solidFill>
                <a:latin typeface="Aptos"/>
              </a:rPr>
              <a:t>devez</a:t>
            </a:r>
            <a:r>
              <a:rPr sz="1800" b="1" i="0" dirty="0">
                <a:solidFill>
                  <a:srgbClr val="FFFFFF"/>
                </a:solidFill>
                <a:latin typeface="Aptos"/>
              </a:rPr>
              <a:t> </a:t>
            </a:r>
            <a:r>
              <a:rPr sz="1800" b="1" i="0" dirty="0" err="1">
                <a:solidFill>
                  <a:srgbClr val="FFFFFF"/>
                </a:solidFill>
                <a:latin typeface="Aptos"/>
              </a:rPr>
              <a:t>réordonner</a:t>
            </a:r>
            <a:r>
              <a:rPr sz="1800" b="1" i="0" dirty="0">
                <a:solidFill>
                  <a:srgbClr val="FFFFFF"/>
                </a:solidFill>
                <a:latin typeface="Aptos"/>
              </a:rPr>
              <a:t> </a:t>
            </a:r>
            <a:r>
              <a:rPr sz="1800" b="1" i="0" dirty="0" err="1">
                <a:solidFill>
                  <a:srgbClr val="FFFFFF"/>
                </a:solidFill>
                <a:latin typeface="Aptos"/>
              </a:rPr>
              <a:t>votre</a:t>
            </a:r>
            <a:r>
              <a:rPr sz="1800" b="1" i="0" dirty="0">
                <a:solidFill>
                  <a:srgbClr val="FFFFFF"/>
                </a:solidFill>
                <a:latin typeface="Aptos"/>
              </a:rPr>
              <a:t> </a:t>
            </a:r>
            <a:r>
              <a:rPr sz="1800" b="1" i="0" dirty="0" err="1">
                <a:solidFill>
                  <a:srgbClr val="FFFFFF"/>
                </a:solidFill>
                <a:latin typeface="Aptos"/>
              </a:rPr>
              <a:t>séquence</a:t>
            </a:r>
            <a:r>
              <a:rPr sz="1800" b="1" i="0" dirty="0">
                <a:solidFill>
                  <a:srgbClr val="FFFFFF"/>
                </a:solidFill>
                <a:latin typeface="Aptos"/>
              </a:rPr>
              <a:t>.</a:t>
            </a:r>
            <a:br>
              <a:rPr lang="fr-CA" b="1" dirty="0">
                <a:solidFill>
                  <a:srgbClr val="FFFFFF"/>
                </a:solidFill>
                <a:latin typeface="Aptos"/>
              </a:rPr>
            </a:br>
            <a:r>
              <a:rPr lang="fr-CA" sz="1800" b="1" i="0" dirty="0">
                <a:solidFill>
                  <a:srgbClr val="FFFFFF"/>
                </a:solidFill>
                <a:latin typeface="Aptos"/>
              </a:rPr>
              <a:t>Aucune mesure de pourra être réaliser en simultané avec une autre.</a:t>
            </a:r>
            <a:endParaRPr sz="1800" b="1" i="0" dirty="0">
              <a:solidFill>
                <a:srgbClr val="FFFFFF"/>
              </a:solidFill>
              <a:latin typeface="Aptos"/>
            </a:endParaRPr>
          </a:p>
        </p:txBody>
      </p:sp>
      <p:sp>
        <p:nvSpPr>
          <p:cNvPr id="12" name="TextBox 11"/>
          <p:cNvSpPr txBox="1"/>
          <p:nvPr/>
        </p:nvSpPr>
        <p:spPr>
          <a:xfrm>
            <a:off x="548640" y="5943600"/>
            <a:ext cx="11064240" cy="246221"/>
          </a:xfrm>
          <a:prstGeom prst="rect">
            <a:avLst/>
          </a:prstGeom>
          <a:noFill/>
        </p:spPr>
        <p:txBody>
          <a:bodyPr wrap="square" lIns="0" tIns="0" rIns="0" bIns="0">
            <a:spAutoFit/>
          </a:bodyPr>
          <a:lstStyle/>
          <a:p>
            <a:pPr algn="ctr"/>
            <a:r>
              <a:rPr sz="1600" b="1" i="1" dirty="0">
                <a:solidFill>
                  <a:srgbClr val="B8860B"/>
                </a:solidFill>
                <a:latin typeface="Aptos"/>
              </a:rPr>
              <a:t>Vous </a:t>
            </a:r>
            <a:r>
              <a:rPr sz="1600" b="1" i="1" dirty="0" err="1">
                <a:solidFill>
                  <a:srgbClr val="B8860B"/>
                </a:solidFill>
                <a:latin typeface="Aptos"/>
              </a:rPr>
              <a:t>avez</a:t>
            </a:r>
            <a:r>
              <a:rPr sz="1600" b="1" i="1" dirty="0">
                <a:solidFill>
                  <a:srgbClr val="B8860B"/>
                </a:solidFill>
                <a:latin typeface="Aptos"/>
              </a:rPr>
              <a:t> </a:t>
            </a:r>
            <a:r>
              <a:rPr lang="fr-CA" sz="1600" b="1" i="1" dirty="0">
                <a:solidFill>
                  <a:srgbClr val="B8860B"/>
                </a:solidFill>
                <a:latin typeface="Aptos"/>
              </a:rPr>
              <a:t>10</a:t>
            </a:r>
            <a:r>
              <a:rPr sz="1600" b="1" i="1" dirty="0">
                <a:solidFill>
                  <a:srgbClr val="B8860B"/>
                </a:solidFill>
                <a:latin typeface="Aptos"/>
              </a:rPr>
              <a:t> minutes. Le </a:t>
            </a:r>
            <a:r>
              <a:rPr sz="1600" b="1" i="1" dirty="0" err="1">
                <a:solidFill>
                  <a:srgbClr val="B8860B"/>
                </a:solidFill>
                <a:latin typeface="Aptos"/>
              </a:rPr>
              <a:t>rétablissement</a:t>
            </a:r>
            <a:r>
              <a:rPr sz="1600" b="1" i="1" dirty="0">
                <a:solidFill>
                  <a:srgbClr val="B8860B"/>
                </a:solidFill>
                <a:latin typeface="Aptos"/>
              </a:rPr>
              <a:t> </a:t>
            </a:r>
            <a:r>
              <a:rPr sz="1600" b="1" i="1" dirty="0" err="1">
                <a:solidFill>
                  <a:srgbClr val="B8860B"/>
                </a:solidFill>
                <a:latin typeface="Aptos"/>
              </a:rPr>
              <a:t>n'est</a:t>
            </a:r>
            <a:r>
              <a:rPr sz="1600" b="1" i="1" dirty="0">
                <a:solidFill>
                  <a:srgbClr val="B8860B"/>
                </a:solidFill>
                <a:latin typeface="Aptos"/>
              </a:rPr>
              <a:t> plus </a:t>
            </a:r>
            <a:r>
              <a:rPr sz="1600" b="1" i="1" dirty="0" err="1">
                <a:solidFill>
                  <a:srgbClr val="B8860B"/>
                </a:solidFill>
                <a:latin typeface="Aptos"/>
              </a:rPr>
              <a:t>simultané</a:t>
            </a:r>
            <a:r>
              <a:rPr sz="1600" b="1" i="1" dirty="0">
                <a:solidFill>
                  <a:srgbClr val="B8860B"/>
                </a:solidFill>
                <a:latin typeface="Aptos"/>
              </a:rPr>
              <a:t>, il est </a:t>
            </a:r>
            <a:r>
              <a:rPr sz="1600" b="1" i="1" dirty="0" err="1">
                <a:solidFill>
                  <a:srgbClr val="B8860B"/>
                </a:solidFill>
                <a:latin typeface="Aptos"/>
              </a:rPr>
              <a:t>séquentiel</a:t>
            </a:r>
            <a:r>
              <a:rPr sz="1600" b="1" i="1" dirty="0">
                <a:solidFill>
                  <a:srgbClr val="B8860B"/>
                </a:solidFill>
                <a:latin typeface="Aptos"/>
              </a:rPr>
              <a:t>.</a:t>
            </a:r>
          </a:p>
        </p:txBody>
      </p:sp>
      <p:sp>
        <p:nvSpPr>
          <p:cNvPr id="13" name="Rectangle 12"/>
          <p:cNvSpPr/>
          <p:nvPr/>
        </p:nvSpPr>
        <p:spPr>
          <a:xfrm>
            <a:off x="548640" y="6395313"/>
            <a:ext cx="11064240" cy="10972"/>
          </a:xfrm>
          <a:prstGeom prst="rect">
            <a:avLst/>
          </a:prstGeom>
          <a:solidFill>
            <a:srgbClr val="B8860B"/>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548640" y="6446520"/>
            <a:ext cx="11064240" cy="320040"/>
          </a:xfrm>
          <a:prstGeom prst="rect">
            <a:avLst/>
          </a:prstGeom>
          <a:noFill/>
        </p:spPr>
        <p:txBody>
          <a:bodyPr wrap="square" lIns="0" tIns="0" rIns="0" bIns="0">
            <a:spAutoFit/>
          </a:bodyPr>
          <a:lstStyle/>
          <a:p>
            <a:pPr algn="ctr"/>
            <a:r>
              <a:rPr sz="1000" b="0" i="1">
                <a:solidFill>
                  <a:srgbClr val="B8860B"/>
                </a:solidFill>
                <a:latin typeface="Aptos"/>
              </a:rPr>
              <a:t>Atelier RDVE4 — Sainte-Valérie, MRC des Hauts-Bois — 7 mai 2026</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1695" cy="6858000"/>
          </a:xfrm>
          <a:prstGeom prst="rect">
            <a:avLst/>
          </a:prstGeom>
          <a:solidFill>
            <a:srgbClr val="F8F4E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 name="Rectangle 2"/>
          <p:cNvSpPr/>
          <p:nvPr/>
        </p:nvSpPr>
        <p:spPr>
          <a:xfrm>
            <a:off x="0" y="0"/>
            <a:ext cx="12191695" cy="164592"/>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 name="TextBox 3"/>
          <p:cNvSpPr txBox="1"/>
          <p:nvPr/>
        </p:nvSpPr>
        <p:spPr>
          <a:xfrm>
            <a:off x="548640" y="411480"/>
            <a:ext cx="11064240" cy="822960"/>
          </a:xfrm>
          <a:prstGeom prst="rect">
            <a:avLst/>
          </a:prstGeom>
          <a:noFill/>
        </p:spPr>
        <p:txBody>
          <a:bodyPr wrap="square" lIns="0" tIns="0" rIns="0" bIns="0">
            <a:spAutoFit/>
          </a:bodyPr>
          <a:lstStyle/>
          <a:p>
            <a:pPr algn="l"/>
            <a:r>
              <a:rPr sz="3600" b="1" i="0" spc="400">
                <a:solidFill>
                  <a:srgbClr val="1F5571"/>
                </a:solidFill>
                <a:latin typeface="Aptos Display"/>
              </a:rPr>
              <a:t>MÉTA-OBSERVATION</a:t>
            </a:r>
          </a:p>
        </p:txBody>
      </p:sp>
      <p:sp>
        <p:nvSpPr>
          <p:cNvPr id="5" name="Rectangle 4"/>
          <p:cNvSpPr/>
          <p:nvPr/>
        </p:nvSpPr>
        <p:spPr>
          <a:xfrm>
            <a:off x="548640" y="1273810"/>
            <a:ext cx="11064240" cy="12700"/>
          </a:xfrm>
          <a:prstGeom prst="rect">
            <a:avLst/>
          </a:prstGeom>
          <a:solidFill>
            <a:srgbClr val="3E7A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p:cNvSpPr txBox="1"/>
          <p:nvPr/>
        </p:nvSpPr>
        <p:spPr>
          <a:xfrm>
            <a:off x="548640" y="1371600"/>
            <a:ext cx="11064240" cy="457200"/>
          </a:xfrm>
          <a:prstGeom prst="rect">
            <a:avLst/>
          </a:prstGeom>
          <a:noFill/>
        </p:spPr>
        <p:txBody>
          <a:bodyPr wrap="square" lIns="0" tIns="0" rIns="0" bIns="0">
            <a:spAutoFit/>
          </a:bodyPr>
          <a:lstStyle/>
          <a:p>
            <a:pPr algn="l"/>
            <a:r>
              <a:rPr sz="1600" b="0" i="1">
                <a:solidFill>
                  <a:srgbClr val="3E7AA8"/>
                </a:solidFill>
                <a:latin typeface="Aptos"/>
              </a:rPr>
              <a:t>Retour collectif sur l'expérience que vous venez de vivre.</a:t>
            </a:r>
          </a:p>
        </p:txBody>
      </p:sp>
      <p:sp>
        <p:nvSpPr>
          <p:cNvPr id="7" name="Rectangle 6"/>
          <p:cNvSpPr/>
          <p:nvPr/>
        </p:nvSpPr>
        <p:spPr>
          <a:xfrm>
            <a:off x="914400" y="2286000"/>
            <a:ext cx="10332720" cy="914400"/>
          </a:xfrm>
          <a:prstGeom prst="rect">
            <a:avLst/>
          </a:prstGeom>
          <a:solidFill>
            <a:srgbClr val="FFFFFF"/>
          </a:solidFill>
          <a:ln w="9525">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TextBox 7"/>
          <p:cNvSpPr txBox="1"/>
          <p:nvPr/>
        </p:nvSpPr>
        <p:spPr>
          <a:xfrm>
            <a:off x="1188720" y="2377440"/>
            <a:ext cx="914400" cy="731520"/>
          </a:xfrm>
          <a:prstGeom prst="rect">
            <a:avLst/>
          </a:prstGeom>
          <a:noFill/>
        </p:spPr>
        <p:txBody>
          <a:bodyPr wrap="square" lIns="0" tIns="0" rIns="0" bIns="0" anchor="ctr">
            <a:spAutoFit/>
          </a:bodyPr>
          <a:lstStyle/>
          <a:p>
            <a:pPr algn="l"/>
            <a:r>
              <a:rPr sz="3600" b="1" i="0">
                <a:solidFill>
                  <a:srgbClr val="1F5571"/>
                </a:solidFill>
                <a:latin typeface="Aptos Display"/>
              </a:rPr>
              <a:t>01</a:t>
            </a:r>
          </a:p>
        </p:txBody>
      </p:sp>
      <p:sp>
        <p:nvSpPr>
          <p:cNvPr id="9" name="TextBox 8"/>
          <p:cNvSpPr txBox="1"/>
          <p:nvPr/>
        </p:nvSpPr>
        <p:spPr>
          <a:xfrm>
            <a:off x="2286000" y="2377440"/>
            <a:ext cx="8686800" cy="731520"/>
          </a:xfrm>
          <a:prstGeom prst="rect">
            <a:avLst/>
          </a:prstGeom>
          <a:noFill/>
        </p:spPr>
        <p:txBody>
          <a:bodyPr wrap="square" lIns="0" tIns="0" rIns="0" bIns="0" anchor="ctr">
            <a:spAutoFit/>
          </a:bodyPr>
          <a:lstStyle/>
          <a:p>
            <a:pPr algn="l"/>
            <a:r>
              <a:rPr sz="2200" b="0" i="1">
                <a:solidFill>
                  <a:srgbClr val="1F5571"/>
                </a:solidFill>
                <a:latin typeface="Aptos Display"/>
              </a:rPr>
              <a:t>Qu'est-ce qu'on a décidé ?</a:t>
            </a:r>
          </a:p>
        </p:txBody>
      </p:sp>
      <p:sp>
        <p:nvSpPr>
          <p:cNvPr id="10" name="Rectangle 9"/>
          <p:cNvSpPr/>
          <p:nvPr/>
        </p:nvSpPr>
        <p:spPr>
          <a:xfrm>
            <a:off x="914400" y="3383280"/>
            <a:ext cx="10332720" cy="914400"/>
          </a:xfrm>
          <a:prstGeom prst="rect">
            <a:avLst/>
          </a:prstGeom>
          <a:solidFill>
            <a:srgbClr val="E8EFF4"/>
          </a:solidFill>
          <a:ln w="9525">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1188720" y="3474720"/>
            <a:ext cx="914400" cy="731520"/>
          </a:xfrm>
          <a:prstGeom prst="rect">
            <a:avLst/>
          </a:prstGeom>
          <a:noFill/>
        </p:spPr>
        <p:txBody>
          <a:bodyPr wrap="square" lIns="0" tIns="0" rIns="0" bIns="0" anchor="ctr">
            <a:spAutoFit/>
          </a:bodyPr>
          <a:lstStyle/>
          <a:p>
            <a:pPr algn="l"/>
            <a:r>
              <a:rPr sz="3600" b="1" i="0">
                <a:solidFill>
                  <a:srgbClr val="1F5571"/>
                </a:solidFill>
                <a:latin typeface="Aptos Display"/>
              </a:rPr>
              <a:t>02</a:t>
            </a:r>
          </a:p>
        </p:txBody>
      </p:sp>
      <p:sp>
        <p:nvSpPr>
          <p:cNvPr id="12" name="TextBox 11"/>
          <p:cNvSpPr txBox="1"/>
          <p:nvPr/>
        </p:nvSpPr>
        <p:spPr>
          <a:xfrm>
            <a:off x="2286000" y="3474720"/>
            <a:ext cx="8686800" cy="731520"/>
          </a:xfrm>
          <a:prstGeom prst="rect">
            <a:avLst/>
          </a:prstGeom>
          <a:noFill/>
        </p:spPr>
        <p:txBody>
          <a:bodyPr wrap="square" lIns="0" tIns="0" rIns="0" bIns="0" anchor="ctr">
            <a:spAutoFit/>
          </a:bodyPr>
          <a:lstStyle/>
          <a:p>
            <a:pPr algn="l"/>
            <a:r>
              <a:rPr sz="2200" b="0" i="1">
                <a:solidFill>
                  <a:srgbClr val="1F5571"/>
                </a:solidFill>
                <a:latin typeface="Aptos Display"/>
              </a:rPr>
              <a:t>Qu'est-ce qu'on a explicitement mis de côté ?</a:t>
            </a:r>
          </a:p>
        </p:txBody>
      </p:sp>
      <p:sp>
        <p:nvSpPr>
          <p:cNvPr id="13" name="Rectangle 12"/>
          <p:cNvSpPr/>
          <p:nvPr/>
        </p:nvSpPr>
        <p:spPr>
          <a:xfrm>
            <a:off x="914400" y="4480560"/>
            <a:ext cx="10332720" cy="914400"/>
          </a:xfrm>
          <a:prstGeom prst="rect">
            <a:avLst/>
          </a:prstGeom>
          <a:solidFill>
            <a:srgbClr val="FFFFFF"/>
          </a:solidFill>
          <a:ln w="9525">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4" name="TextBox 13"/>
          <p:cNvSpPr txBox="1"/>
          <p:nvPr/>
        </p:nvSpPr>
        <p:spPr>
          <a:xfrm>
            <a:off x="1188720" y="4572000"/>
            <a:ext cx="914400" cy="731520"/>
          </a:xfrm>
          <a:prstGeom prst="rect">
            <a:avLst/>
          </a:prstGeom>
          <a:noFill/>
        </p:spPr>
        <p:txBody>
          <a:bodyPr wrap="square" lIns="0" tIns="0" rIns="0" bIns="0" anchor="ctr">
            <a:spAutoFit/>
          </a:bodyPr>
          <a:lstStyle/>
          <a:p>
            <a:pPr algn="l"/>
            <a:r>
              <a:rPr sz="3600" b="1" i="0">
                <a:solidFill>
                  <a:srgbClr val="1F5571"/>
                </a:solidFill>
                <a:latin typeface="Aptos Display"/>
              </a:rPr>
              <a:t>03</a:t>
            </a:r>
          </a:p>
        </p:txBody>
      </p:sp>
      <p:sp>
        <p:nvSpPr>
          <p:cNvPr id="15" name="TextBox 14"/>
          <p:cNvSpPr txBox="1"/>
          <p:nvPr/>
        </p:nvSpPr>
        <p:spPr>
          <a:xfrm>
            <a:off x="2286000" y="4572000"/>
            <a:ext cx="8686800" cy="731520"/>
          </a:xfrm>
          <a:prstGeom prst="rect">
            <a:avLst/>
          </a:prstGeom>
          <a:noFill/>
        </p:spPr>
        <p:txBody>
          <a:bodyPr wrap="square" lIns="0" tIns="0" rIns="0" bIns="0" anchor="ctr">
            <a:spAutoFit/>
          </a:bodyPr>
          <a:lstStyle/>
          <a:p>
            <a:pPr algn="l"/>
            <a:r>
              <a:rPr sz="2200" b="0" i="1">
                <a:solidFill>
                  <a:srgbClr val="1F5571"/>
                </a:solidFill>
                <a:latin typeface="Aptos Display"/>
              </a:rPr>
              <a:t>Qu'est-ce qui n'a pas été nommé et qu'on aurait dû nommer ?</a:t>
            </a:r>
          </a:p>
        </p:txBody>
      </p:sp>
      <p:sp>
        <p:nvSpPr>
          <p:cNvPr id="16" name="TextBox 15"/>
          <p:cNvSpPr txBox="1"/>
          <p:nvPr/>
        </p:nvSpPr>
        <p:spPr>
          <a:xfrm>
            <a:off x="548640" y="5943600"/>
            <a:ext cx="11064240" cy="365760"/>
          </a:xfrm>
          <a:prstGeom prst="rect">
            <a:avLst/>
          </a:prstGeom>
          <a:noFill/>
        </p:spPr>
        <p:txBody>
          <a:bodyPr wrap="square" lIns="0" tIns="0" rIns="0" bIns="0">
            <a:spAutoFit/>
          </a:bodyPr>
          <a:lstStyle/>
          <a:p>
            <a:pPr algn="ctr"/>
            <a:r>
              <a:rPr sz="1400" b="0" i="1">
                <a:solidFill>
                  <a:srgbClr val="3E7AA8"/>
                </a:solidFill>
                <a:latin typeface="Aptos"/>
              </a:rPr>
              <a:t>Recueillir les points de friction, les noeuds, les voies de compromis. Ne pas chercher le consensus.</a:t>
            </a:r>
          </a:p>
        </p:txBody>
      </p:sp>
      <p:sp>
        <p:nvSpPr>
          <p:cNvPr id="17" name="Rectangle 16"/>
          <p:cNvSpPr/>
          <p:nvPr/>
        </p:nvSpPr>
        <p:spPr>
          <a:xfrm>
            <a:off x="548640" y="6395313"/>
            <a:ext cx="11064240" cy="10972"/>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7"/>
          <p:cNvSpPr txBox="1"/>
          <p:nvPr/>
        </p:nvSpPr>
        <p:spPr>
          <a:xfrm>
            <a:off x="548640" y="6446520"/>
            <a:ext cx="11064240" cy="320040"/>
          </a:xfrm>
          <a:prstGeom prst="rect">
            <a:avLst/>
          </a:prstGeom>
          <a:noFill/>
        </p:spPr>
        <p:txBody>
          <a:bodyPr wrap="square" lIns="0" tIns="0" rIns="0" bIns="0">
            <a:spAutoFit/>
          </a:bodyPr>
          <a:lstStyle/>
          <a:p>
            <a:pPr algn="ctr"/>
            <a:r>
              <a:rPr sz="1000" b="0" i="1">
                <a:solidFill>
                  <a:srgbClr val="1F5571"/>
                </a:solidFill>
                <a:latin typeface="Aptos"/>
              </a:rPr>
              <a:t>Atelier RDVE4 — Sainte-Valérie, MRC des Hauts-Bois — 7 mai 2026</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10334BB-E9EF-DA7D-D8CE-6704F33291B6}"/>
            </a:ext>
          </a:extLst>
        </p:cNvPr>
        <p:cNvGrpSpPr/>
        <p:nvPr/>
      </p:nvGrpSpPr>
      <p:grpSpPr>
        <a:xfrm>
          <a:off x="0" y="0"/>
          <a:ext cx="0" cy="0"/>
          <a:chOff x="0" y="0"/>
          <a:chExt cx="0" cy="0"/>
        </a:xfrm>
      </p:grpSpPr>
      <p:sp>
        <p:nvSpPr>
          <p:cNvPr id="3" name="Rectangle 2">
            <a:extLst>
              <a:ext uri="{FF2B5EF4-FFF2-40B4-BE49-F238E27FC236}">
                <a16:creationId xmlns:a16="http://schemas.microsoft.com/office/drawing/2014/main" id="{72B71222-7382-78FD-6E0D-7305A0A9742F}"/>
              </a:ext>
            </a:extLst>
          </p:cNvPr>
          <p:cNvSpPr/>
          <p:nvPr/>
        </p:nvSpPr>
        <p:spPr>
          <a:xfrm>
            <a:off x="0" y="0"/>
            <a:ext cx="12191695" cy="164592"/>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 name="TextBox 3">
            <a:extLst>
              <a:ext uri="{FF2B5EF4-FFF2-40B4-BE49-F238E27FC236}">
                <a16:creationId xmlns:a16="http://schemas.microsoft.com/office/drawing/2014/main" id="{C71CA6F0-7749-E393-A662-67F25784CF0F}"/>
              </a:ext>
            </a:extLst>
          </p:cNvPr>
          <p:cNvSpPr txBox="1"/>
          <p:nvPr/>
        </p:nvSpPr>
        <p:spPr>
          <a:xfrm>
            <a:off x="548640" y="2436876"/>
            <a:ext cx="11064240" cy="1097280"/>
          </a:xfrm>
          <a:prstGeom prst="rect">
            <a:avLst/>
          </a:prstGeom>
          <a:noFill/>
        </p:spPr>
        <p:txBody>
          <a:bodyPr wrap="square" lIns="0" tIns="0" rIns="0" bIns="0">
            <a:spAutoFit/>
          </a:bodyPr>
          <a:lstStyle/>
          <a:p>
            <a:pPr algn="ctr"/>
            <a:r>
              <a:rPr sz="7200" b="1" i="0" spc="1600">
                <a:solidFill>
                  <a:srgbClr val="1F5571"/>
                </a:solidFill>
                <a:latin typeface="Aptos Display"/>
              </a:rPr>
              <a:t>MERCI</a:t>
            </a:r>
          </a:p>
        </p:txBody>
      </p:sp>
      <p:sp>
        <p:nvSpPr>
          <p:cNvPr id="5" name="Rectangle 4">
            <a:extLst>
              <a:ext uri="{FF2B5EF4-FFF2-40B4-BE49-F238E27FC236}">
                <a16:creationId xmlns:a16="http://schemas.microsoft.com/office/drawing/2014/main" id="{30D61416-E28B-9AD9-8EEA-C6F416932863}"/>
              </a:ext>
            </a:extLst>
          </p:cNvPr>
          <p:cNvSpPr/>
          <p:nvPr/>
        </p:nvSpPr>
        <p:spPr>
          <a:xfrm>
            <a:off x="4114800" y="3710686"/>
            <a:ext cx="3931920" cy="12700"/>
          </a:xfrm>
          <a:prstGeom prst="rect">
            <a:avLst/>
          </a:prstGeom>
          <a:solidFill>
            <a:srgbClr val="3E7A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a:extLst>
              <a:ext uri="{FF2B5EF4-FFF2-40B4-BE49-F238E27FC236}">
                <a16:creationId xmlns:a16="http://schemas.microsoft.com/office/drawing/2014/main" id="{A9789CA1-469A-B3F8-7637-833BBDAF3D75}"/>
              </a:ext>
            </a:extLst>
          </p:cNvPr>
          <p:cNvSpPr txBox="1"/>
          <p:nvPr/>
        </p:nvSpPr>
        <p:spPr>
          <a:xfrm>
            <a:off x="548640" y="3808476"/>
            <a:ext cx="11064240" cy="365760"/>
          </a:xfrm>
          <a:prstGeom prst="rect">
            <a:avLst/>
          </a:prstGeom>
          <a:noFill/>
        </p:spPr>
        <p:txBody>
          <a:bodyPr wrap="square" lIns="0" tIns="0" rIns="0" bIns="0">
            <a:spAutoFit/>
          </a:bodyPr>
          <a:lstStyle/>
          <a:p>
            <a:pPr algn="ctr"/>
            <a:r>
              <a:rPr sz="1400" b="0" i="1" dirty="0">
                <a:solidFill>
                  <a:srgbClr val="3E7AA8"/>
                </a:solidFill>
                <a:latin typeface="Aptos"/>
              </a:rPr>
              <a:t>Atelier de simulation — Faire </a:t>
            </a:r>
            <a:r>
              <a:rPr sz="1400" b="0" i="1" dirty="0" err="1">
                <a:solidFill>
                  <a:srgbClr val="3E7AA8"/>
                </a:solidFill>
                <a:latin typeface="Aptos"/>
              </a:rPr>
              <a:t>l'expérience</a:t>
            </a:r>
            <a:r>
              <a:rPr sz="1400" b="0" i="1" dirty="0">
                <a:solidFill>
                  <a:srgbClr val="3E7AA8"/>
                </a:solidFill>
                <a:latin typeface="Aptos"/>
              </a:rPr>
              <a:t> de la </a:t>
            </a:r>
            <a:r>
              <a:rPr sz="1400" b="0" i="1" dirty="0" err="1">
                <a:solidFill>
                  <a:srgbClr val="3E7AA8"/>
                </a:solidFill>
                <a:latin typeface="Aptos"/>
              </a:rPr>
              <a:t>gouvernance</a:t>
            </a:r>
            <a:r>
              <a:rPr sz="1400" b="0" i="1" dirty="0">
                <a:solidFill>
                  <a:srgbClr val="3E7AA8"/>
                </a:solidFill>
                <a:latin typeface="Aptos"/>
              </a:rPr>
              <a:t> </a:t>
            </a:r>
            <a:r>
              <a:rPr sz="1400" b="0" i="1" dirty="0" err="1">
                <a:solidFill>
                  <a:srgbClr val="3E7AA8"/>
                </a:solidFill>
                <a:latin typeface="Aptos"/>
              </a:rPr>
              <a:t>concertée</a:t>
            </a:r>
            <a:endParaRPr sz="1400" b="0" i="1" dirty="0">
              <a:solidFill>
                <a:srgbClr val="3E7AA8"/>
              </a:solidFill>
              <a:latin typeface="Aptos"/>
            </a:endParaRPr>
          </a:p>
        </p:txBody>
      </p:sp>
      <p:sp>
        <p:nvSpPr>
          <p:cNvPr id="15" name="Rectangle 14">
            <a:extLst>
              <a:ext uri="{FF2B5EF4-FFF2-40B4-BE49-F238E27FC236}">
                <a16:creationId xmlns:a16="http://schemas.microsoft.com/office/drawing/2014/main" id="{1B64B5C6-D1C8-27AB-2BA2-DA8F7DC4AAAC}"/>
              </a:ext>
            </a:extLst>
          </p:cNvPr>
          <p:cNvSpPr/>
          <p:nvPr/>
        </p:nvSpPr>
        <p:spPr>
          <a:xfrm>
            <a:off x="548640" y="6395313"/>
            <a:ext cx="11064240" cy="10972"/>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TextBox 15">
            <a:extLst>
              <a:ext uri="{FF2B5EF4-FFF2-40B4-BE49-F238E27FC236}">
                <a16:creationId xmlns:a16="http://schemas.microsoft.com/office/drawing/2014/main" id="{3B45C652-C603-A932-2FAF-E298CDD0002F}"/>
              </a:ext>
            </a:extLst>
          </p:cNvPr>
          <p:cNvSpPr txBox="1"/>
          <p:nvPr/>
        </p:nvSpPr>
        <p:spPr>
          <a:xfrm>
            <a:off x="548640" y="6446520"/>
            <a:ext cx="11064240" cy="320040"/>
          </a:xfrm>
          <a:prstGeom prst="rect">
            <a:avLst/>
          </a:prstGeom>
          <a:noFill/>
        </p:spPr>
        <p:txBody>
          <a:bodyPr wrap="square" lIns="0" tIns="0" rIns="0" bIns="0">
            <a:spAutoFit/>
          </a:bodyPr>
          <a:lstStyle/>
          <a:p>
            <a:pPr algn="ctr"/>
            <a:r>
              <a:rPr sz="1000" b="0" i="1">
                <a:solidFill>
                  <a:srgbClr val="1F5571"/>
                </a:solidFill>
                <a:latin typeface="Aptos"/>
              </a:rPr>
              <a:t>Atelier RDVE4 — Sainte-Valérie, MRC des Hauts-Bois — 7 mai 2026</a:t>
            </a:r>
          </a:p>
        </p:txBody>
      </p:sp>
    </p:spTree>
    <p:extLst>
      <p:ext uri="{BB962C8B-B14F-4D97-AF65-F5344CB8AC3E}">
        <p14:creationId xmlns:p14="http://schemas.microsoft.com/office/powerpoint/2010/main" val="213274025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8F6EF">
            <a:alpha val="100000"/>
          </a:srgb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8EE7144C-1D37-9A4E-8762-3DA42B26B7FC}"/>
              </a:ext>
            </a:extLst>
          </p:cNvPr>
          <p:cNvSpPr/>
          <p:nvPr/>
        </p:nvSpPr>
        <p:spPr>
          <a:xfrm>
            <a:off x="0" y="0"/>
            <a:ext cx="12192000" cy="76200"/>
          </a:xfrm>
          <a:prstGeom prst="rect">
            <a:avLst/>
          </a:prstGeom>
          <a:solidFill>
            <a:srgbClr val="1668A5"/>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3" name="ZoneTexte 2">
            <a:extLst>
              <a:ext uri="{FF2B5EF4-FFF2-40B4-BE49-F238E27FC236}">
                <a16:creationId xmlns:a16="http://schemas.microsoft.com/office/drawing/2014/main" id="{AF891117-5FF5-1142-9E1B-73FFC2621BE2}"/>
              </a:ext>
            </a:extLst>
          </p:cNvPr>
          <p:cNvSpPr txBox="1"/>
          <p:nvPr/>
        </p:nvSpPr>
        <p:spPr>
          <a:xfrm>
            <a:off x="762000" y="355600"/>
            <a:ext cx="10668000" cy="482600"/>
          </a:xfrm>
          <a:prstGeom prst="rect">
            <a:avLst/>
          </a:prstGeom>
          <a:noFill/>
        </p:spPr>
        <p:txBody>
          <a:bodyPr vertOverflow="overflow" vert="horz" wrap="square" rtlCol="0" anchor="t">
            <a:noAutofit/>
          </a:bodyPr>
          <a:lstStyle/>
          <a:p>
            <a:pPr algn="l"/>
            <a:r>
              <a:rPr lang="fr-CA" sz="2200" b="1">
                <a:solidFill>
                  <a:srgbClr val="1668A5"/>
                </a:solidFill>
                <a:latin typeface="Aptos Display"/>
              </a:rPr>
              <a:t>DEUX REPÈRES THÉORIQUES</a:t>
            </a:r>
          </a:p>
        </p:txBody>
      </p:sp>
      <p:sp>
        <p:nvSpPr>
          <p:cNvPr id="4" name="ZoneTexte 3">
            <a:extLst>
              <a:ext uri="{FF2B5EF4-FFF2-40B4-BE49-F238E27FC236}">
                <a16:creationId xmlns:a16="http://schemas.microsoft.com/office/drawing/2014/main" id="{8DB53F27-43FF-8B42-A547-45E4D88394A8}"/>
              </a:ext>
            </a:extLst>
          </p:cNvPr>
          <p:cNvSpPr txBox="1"/>
          <p:nvPr/>
        </p:nvSpPr>
        <p:spPr>
          <a:xfrm>
            <a:off x="762000" y="863600"/>
            <a:ext cx="10668000" cy="279400"/>
          </a:xfrm>
          <a:prstGeom prst="rect">
            <a:avLst/>
          </a:prstGeom>
          <a:noFill/>
        </p:spPr>
        <p:txBody>
          <a:bodyPr vertOverflow="overflow" vert="horz" wrap="square" rtlCol="0" anchor="t">
            <a:noAutofit/>
          </a:bodyPr>
          <a:lstStyle/>
          <a:p>
            <a:pPr algn="l"/>
            <a:r>
              <a:rPr lang="fr-CA" sz="1400" i="1">
                <a:solidFill>
                  <a:srgbClr val="5B6570"/>
                </a:solidFill>
                <a:latin typeface="Aptos"/>
              </a:rPr>
              <a:t>Pour situer ce que la simulation met en jeu.</a:t>
            </a:r>
          </a:p>
        </p:txBody>
      </p:sp>
      <p:sp>
        <p:nvSpPr>
          <p:cNvPr id="5" name="Rectangle 4">
            <a:extLst>
              <a:ext uri="{FF2B5EF4-FFF2-40B4-BE49-F238E27FC236}">
                <a16:creationId xmlns:a16="http://schemas.microsoft.com/office/drawing/2014/main" id="{38C220F8-AB10-5D41-9296-1E45463FC10E}"/>
              </a:ext>
            </a:extLst>
          </p:cNvPr>
          <p:cNvSpPr/>
          <p:nvPr/>
        </p:nvSpPr>
        <p:spPr>
          <a:xfrm>
            <a:off x="762000" y="1219200"/>
            <a:ext cx="10668000" cy="12700"/>
          </a:xfrm>
          <a:prstGeom prst="rect">
            <a:avLst/>
          </a:prstGeom>
          <a:solidFill>
            <a:srgbClr val="D8D2C5"/>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6" name="Rectangle 5">
            <a:extLst>
              <a:ext uri="{FF2B5EF4-FFF2-40B4-BE49-F238E27FC236}">
                <a16:creationId xmlns:a16="http://schemas.microsoft.com/office/drawing/2014/main" id="{E0F7278E-8843-6A48-8A27-56E3B35ADACB}"/>
              </a:ext>
            </a:extLst>
          </p:cNvPr>
          <p:cNvSpPr/>
          <p:nvPr/>
        </p:nvSpPr>
        <p:spPr>
          <a:xfrm>
            <a:off x="762000" y="1524000"/>
            <a:ext cx="5080000" cy="50800"/>
          </a:xfrm>
          <a:prstGeom prst="rect">
            <a:avLst/>
          </a:prstGeom>
          <a:solidFill>
            <a:srgbClr val="1668A5"/>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7" name="Rectangle 6">
            <a:extLst>
              <a:ext uri="{FF2B5EF4-FFF2-40B4-BE49-F238E27FC236}">
                <a16:creationId xmlns:a16="http://schemas.microsoft.com/office/drawing/2014/main" id="{6C76575F-2AD5-BD42-9C39-B5526E870FE0}"/>
              </a:ext>
            </a:extLst>
          </p:cNvPr>
          <p:cNvSpPr/>
          <p:nvPr/>
        </p:nvSpPr>
        <p:spPr>
          <a:xfrm>
            <a:off x="762000" y="1574800"/>
            <a:ext cx="5080000" cy="4775200"/>
          </a:xfrm>
          <a:prstGeom prst="rect">
            <a:avLst/>
          </a:prstGeom>
          <a:solidFill>
            <a:srgbClr val="FFFFFF"/>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8" name="Rectangle 7">
            <a:extLst>
              <a:ext uri="{FF2B5EF4-FFF2-40B4-BE49-F238E27FC236}">
                <a16:creationId xmlns:a16="http://schemas.microsoft.com/office/drawing/2014/main" id="{C7024C87-1518-2646-9C0F-9CB70022E738}"/>
              </a:ext>
            </a:extLst>
          </p:cNvPr>
          <p:cNvSpPr/>
          <p:nvPr/>
        </p:nvSpPr>
        <p:spPr>
          <a:xfrm>
            <a:off x="6350000" y="1524000"/>
            <a:ext cx="5080000" cy="50800"/>
          </a:xfrm>
          <a:prstGeom prst="rect">
            <a:avLst/>
          </a:prstGeom>
          <a:solidFill>
            <a:srgbClr val="3FB2DC"/>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9" name="Rectangle 8">
            <a:extLst>
              <a:ext uri="{FF2B5EF4-FFF2-40B4-BE49-F238E27FC236}">
                <a16:creationId xmlns:a16="http://schemas.microsoft.com/office/drawing/2014/main" id="{4441DBF9-DE8E-A444-8BE9-305D413C8B36}"/>
              </a:ext>
            </a:extLst>
          </p:cNvPr>
          <p:cNvSpPr/>
          <p:nvPr/>
        </p:nvSpPr>
        <p:spPr>
          <a:xfrm>
            <a:off x="6350000" y="1574800"/>
            <a:ext cx="5080000" cy="4775200"/>
          </a:xfrm>
          <a:prstGeom prst="rect">
            <a:avLst/>
          </a:prstGeom>
          <a:solidFill>
            <a:srgbClr val="FFFFFF"/>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11" name="ZoneTexte 10">
            <a:extLst>
              <a:ext uri="{FF2B5EF4-FFF2-40B4-BE49-F238E27FC236}">
                <a16:creationId xmlns:a16="http://schemas.microsoft.com/office/drawing/2014/main" id="{AC455E99-8DEF-564A-A64E-8F2E80092308}"/>
              </a:ext>
            </a:extLst>
          </p:cNvPr>
          <p:cNvSpPr txBox="1"/>
          <p:nvPr/>
        </p:nvSpPr>
        <p:spPr>
          <a:xfrm>
            <a:off x="1016000" y="2222500"/>
            <a:ext cx="4572000" cy="395173"/>
          </a:xfrm>
          <a:prstGeom prst="rect">
            <a:avLst/>
          </a:prstGeom>
          <a:noFill/>
        </p:spPr>
        <p:txBody>
          <a:bodyPr vertOverflow="overflow" vert="horz" wrap="square" rtlCol="0" anchor="t">
            <a:spAutoFit/>
          </a:bodyPr>
          <a:lstStyle/>
          <a:p>
            <a:pPr marL="0" indent="0">
              <a:lnSpc>
                <a:spcPct val="115000"/>
              </a:lnSpc>
              <a:buNone/>
            </a:pPr>
            <a:r>
              <a:rPr lang="fr-CA" b="1" dirty="0">
                <a:solidFill>
                  <a:srgbClr val="1668A5"/>
                </a:solidFill>
                <a:latin typeface="Aptos Display"/>
              </a:rPr>
              <a:t>LE COMPROMIS COMME ART POLITIQUE</a:t>
            </a:r>
          </a:p>
        </p:txBody>
      </p:sp>
      <p:sp>
        <p:nvSpPr>
          <p:cNvPr id="12" name="ZoneTexte 11">
            <a:extLst>
              <a:ext uri="{FF2B5EF4-FFF2-40B4-BE49-F238E27FC236}">
                <a16:creationId xmlns:a16="http://schemas.microsoft.com/office/drawing/2014/main" id="{5667ADF5-FD34-174F-90E9-205B568153D2}"/>
              </a:ext>
            </a:extLst>
          </p:cNvPr>
          <p:cNvSpPr txBox="1"/>
          <p:nvPr/>
        </p:nvSpPr>
        <p:spPr>
          <a:xfrm>
            <a:off x="1016000" y="2794000"/>
            <a:ext cx="4572000" cy="1539139"/>
          </a:xfrm>
          <a:prstGeom prst="rect">
            <a:avLst/>
          </a:prstGeom>
          <a:noFill/>
        </p:spPr>
        <p:txBody>
          <a:bodyPr vertOverflow="overflow" vert="horz" wrap="square" rtlCol="0" anchor="t">
            <a:spAutoFit/>
          </a:bodyPr>
          <a:lstStyle/>
          <a:p>
            <a:pPr marL="0" indent="0">
              <a:lnSpc>
                <a:spcPct val="125000"/>
              </a:lnSpc>
              <a:spcAft>
                <a:spcPts val="600"/>
              </a:spcAft>
              <a:buNone/>
            </a:pPr>
            <a:r>
              <a:rPr lang="fr-CA" sz="1200" b="1" dirty="0">
                <a:solidFill>
                  <a:srgbClr val="17212F"/>
                </a:solidFill>
                <a:latin typeface="Aptos"/>
              </a:rPr>
              <a:t>Avishai Margalit</a:t>
            </a:r>
            <a:r>
              <a:rPr lang="fr-CA" sz="1200" dirty="0">
                <a:solidFill>
                  <a:srgbClr val="17212F"/>
                </a:solidFill>
                <a:latin typeface="Aptos"/>
              </a:rPr>
              <a:t> (Princeton, 2010) distingue le compromis acceptable, qui préserve l’humanité des parties, du faux compromis qui sacrifie un principe ou une valeur fondamentale.</a:t>
            </a:r>
          </a:p>
          <a:p>
            <a:pPr marL="0" indent="0">
              <a:lnSpc>
                <a:spcPct val="125000"/>
              </a:lnSpc>
              <a:buNone/>
            </a:pPr>
            <a:r>
              <a:rPr lang="fr-CA" sz="1200" b="1" dirty="0">
                <a:solidFill>
                  <a:srgbClr val="17212F"/>
                </a:solidFill>
                <a:latin typeface="Aptos"/>
              </a:rPr>
              <a:t>Chantal Mouffe</a:t>
            </a:r>
            <a:r>
              <a:rPr lang="fr-CA" sz="1200" dirty="0">
                <a:solidFill>
                  <a:srgbClr val="17212F"/>
                </a:solidFill>
                <a:latin typeface="Aptos"/>
              </a:rPr>
              <a:t> (Routledge, 2005) pose l’</a:t>
            </a:r>
            <a:r>
              <a:rPr lang="fr-CA" sz="1200" i="1" dirty="0">
                <a:solidFill>
                  <a:srgbClr val="17212F"/>
                </a:solidFill>
                <a:latin typeface="Aptos"/>
              </a:rPr>
              <a:t>agonisme</a:t>
            </a:r>
            <a:r>
              <a:rPr lang="fr-CA" sz="1200" dirty="0">
                <a:solidFill>
                  <a:srgbClr val="17212F"/>
                </a:solidFill>
                <a:latin typeface="Aptos"/>
              </a:rPr>
              <a:t> : le conflit politique ne disparaît jamais en démocratie, il se canalise en confrontation respectueuse plutôt qu’en antagonisme destructeur.</a:t>
            </a:r>
          </a:p>
        </p:txBody>
      </p:sp>
      <p:sp>
        <p:nvSpPr>
          <p:cNvPr id="13" name="ZoneTexte 12">
            <a:extLst>
              <a:ext uri="{FF2B5EF4-FFF2-40B4-BE49-F238E27FC236}">
                <a16:creationId xmlns:a16="http://schemas.microsoft.com/office/drawing/2014/main" id="{26C24914-1BB7-314C-A4E6-35C03F060C85}"/>
              </a:ext>
            </a:extLst>
          </p:cNvPr>
          <p:cNvSpPr txBox="1"/>
          <p:nvPr/>
        </p:nvSpPr>
        <p:spPr>
          <a:xfrm>
            <a:off x="1016000" y="4740299"/>
            <a:ext cx="4572000" cy="557525"/>
          </a:xfrm>
          <a:prstGeom prst="rect">
            <a:avLst/>
          </a:prstGeom>
          <a:noFill/>
        </p:spPr>
        <p:txBody>
          <a:bodyPr vertOverflow="overflow" vert="horz" wrap="square" rtlCol="0" anchor="t">
            <a:spAutoFit/>
          </a:bodyPr>
          <a:lstStyle/>
          <a:p>
            <a:pPr marL="0" indent="0">
              <a:lnSpc>
                <a:spcPct val="125000"/>
              </a:lnSpc>
              <a:buNone/>
            </a:pPr>
            <a:r>
              <a:rPr lang="fr-CA" sz="1250" i="1" dirty="0">
                <a:solidFill>
                  <a:srgbClr val="1668A5"/>
                </a:solidFill>
                <a:latin typeface="Aptos"/>
              </a:rPr>
              <a:t>Une bonne décision politique n’est pas l’absence de friction. C’est une friction maîtrisée qui produit un compromis tenable.</a:t>
            </a:r>
          </a:p>
        </p:txBody>
      </p:sp>
      <p:sp>
        <p:nvSpPr>
          <p:cNvPr id="15" name="ZoneTexte 14">
            <a:extLst>
              <a:ext uri="{FF2B5EF4-FFF2-40B4-BE49-F238E27FC236}">
                <a16:creationId xmlns:a16="http://schemas.microsoft.com/office/drawing/2014/main" id="{145B95AC-507A-9B42-9C9A-E4D9A50786D0}"/>
              </a:ext>
            </a:extLst>
          </p:cNvPr>
          <p:cNvSpPr txBox="1"/>
          <p:nvPr/>
        </p:nvSpPr>
        <p:spPr>
          <a:xfrm>
            <a:off x="6604000" y="2222500"/>
            <a:ext cx="4572000" cy="395173"/>
          </a:xfrm>
          <a:prstGeom prst="rect">
            <a:avLst/>
          </a:prstGeom>
          <a:noFill/>
        </p:spPr>
        <p:txBody>
          <a:bodyPr vertOverflow="overflow" vert="horz" wrap="square" rtlCol="0" anchor="t">
            <a:spAutoFit/>
          </a:bodyPr>
          <a:lstStyle/>
          <a:p>
            <a:pPr marL="0" indent="0">
              <a:lnSpc>
                <a:spcPct val="115000"/>
              </a:lnSpc>
              <a:buNone/>
            </a:pPr>
            <a:r>
              <a:rPr lang="fr-CA" b="1" dirty="0">
                <a:solidFill>
                  <a:srgbClr val="1668A5"/>
                </a:solidFill>
                <a:latin typeface="Aptos Display"/>
              </a:rPr>
              <a:t>LA GOUVERNANCE ADAPTATIVE</a:t>
            </a:r>
          </a:p>
        </p:txBody>
      </p:sp>
      <p:sp>
        <p:nvSpPr>
          <p:cNvPr id="16" name="ZoneTexte 15">
            <a:extLst>
              <a:ext uri="{FF2B5EF4-FFF2-40B4-BE49-F238E27FC236}">
                <a16:creationId xmlns:a16="http://schemas.microsoft.com/office/drawing/2014/main" id="{CC9B9497-8CB0-B349-B037-31E589331837}"/>
              </a:ext>
            </a:extLst>
          </p:cNvPr>
          <p:cNvSpPr txBox="1"/>
          <p:nvPr/>
        </p:nvSpPr>
        <p:spPr>
          <a:xfrm>
            <a:off x="6604000" y="2794000"/>
            <a:ext cx="4572000" cy="1769972"/>
          </a:xfrm>
          <a:prstGeom prst="rect">
            <a:avLst/>
          </a:prstGeom>
          <a:noFill/>
        </p:spPr>
        <p:txBody>
          <a:bodyPr vertOverflow="overflow" vert="horz" wrap="square" rtlCol="0" anchor="t">
            <a:spAutoFit/>
          </a:bodyPr>
          <a:lstStyle/>
          <a:p>
            <a:pPr marL="0" indent="0">
              <a:lnSpc>
                <a:spcPct val="125000"/>
              </a:lnSpc>
              <a:spcAft>
                <a:spcPts val="600"/>
              </a:spcAft>
              <a:buNone/>
            </a:pPr>
            <a:r>
              <a:rPr lang="fr-CA" sz="1200" b="1" dirty="0">
                <a:solidFill>
                  <a:srgbClr val="17212F"/>
                </a:solidFill>
                <a:latin typeface="Aptos"/>
              </a:rPr>
              <a:t>Carl Folke</a:t>
            </a:r>
            <a:r>
              <a:rPr lang="fr-CA" sz="1200" dirty="0">
                <a:solidFill>
                  <a:srgbClr val="17212F"/>
                </a:solidFill>
                <a:latin typeface="Aptos"/>
              </a:rPr>
              <a:t> et le </a:t>
            </a:r>
            <a:r>
              <a:rPr lang="fr-CA" sz="1200" b="1" dirty="0">
                <a:solidFill>
                  <a:srgbClr val="17212F"/>
                </a:solidFill>
                <a:latin typeface="Aptos"/>
              </a:rPr>
              <a:t>Stockholm Resilience Centre</a:t>
            </a:r>
            <a:r>
              <a:rPr lang="fr-CA" sz="1200" dirty="0">
                <a:solidFill>
                  <a:srgbClr val="17212F"/>
                </a:solidFill>
                <a:latin typeface="Aptos"/>
              </a:rPr>
              <a:t> (depuis 2007) montrent que la gouvernance des systèmes socio-écologiques n’est pas une planification, c’est un apprentissage continu sous incertitude.</a:t>
            </a:r>
          </a:p>
          <a:p>
            <a:pPr marL="0" indent="0">
              <a:lnSpc>
                <a:spcPct val="125000"/>
              </a:lnSpc>
              <a:buNone/>
            </a:pPr>
            <a:r>
              <a:rPr lang="fr-CA" sz="1200" b="1" dirty="0">
                <a:solidFill>
                  <a:srgbClr val="17212F"/>
                </a:solidFill>
                <a:latin typeface="Aptos"/>
              </a:rPr>
              <a:t>Lance Gunderson</a:t>
            </a:r>
            <a:r>
              <a:rPr lang="fr-CA" sz="1200" dirty="0">
                <a:solidFill>
                  <a:srgbClr val="17212F"/>
                </a:solidFill>
                <a:latin typeface="Aptos"/>
              </a:rPr>
              <a:t> et </a:t>
            </a:r>
            <a:r>
              <a:rPr lang="fr-CA" sz="1200" b="1" dirty="0">
                <a:solidFill>
                  <a:srgbClr val="17212F"/>
                </a:solidFill>
                <a:latin typeface="Aptos"/>
              </a:rPr>
              <a:t>C.S. Holling</a:t>
            </a:r>
            <a:r>
              <a:rPr lang="fr-CA" sz="1200" dirty="0">
                <a:solidFill>
                  <a:srgbClr val="17212F"/>
                </a:solidFill>
                <a:latin typeface="Aptos"/>
              </a:rPr>
              <a:t> (Island Press, 2002) théorisent dans </a:t>
            </a:r>
            <a:r>
              <a:rPr lang="fr-CA" sz="1200" i="1" dirty="0">
                <a:solidFill>
                  <a:srgbClr val="17212F"/>
                </a:solidFill>
                <a:latin typeface="Aptos"/>
              </a:rPr>
              <a:t>Panarchy</a:t>
            </a:r>
            <a:r>
              <a:rPr lang="fr-CA" sz="1200" dirty="0">
                <a:solidFill>
                  <a:srgbClr val="17212F"/>
                </a:solidFill>
                <a:latin typeface="Aptos"/>
              </a:rPr>
              <a:t> les cycles d’adaptation des systèmes complexes : croissance, conservation, relâchement, réorganisation.</a:t>
            </a:r>
          </a:p>
        </p:txBody>
      </p:sp>
      <p:sp>
        <p:nvSpPr>
          <p:cNvPr id="17" name="ZoneTexte 16">
            <a:extLst>
              <a:ext uri="{FF2B5EF4-FFF2-40B4-BE49-F238E27FC236}">
                <a16:creationId xmlns:a16="http://schemas.microsoft.com/office/drawing/2014/main" id="{00778568-A824-0840-83AA-378C7498EC75}"/>
              </a:ext>
            </a:extLst>
          </p:cNvPr>
          <p:cNvSpPr txBox="1"/>
          <p:nvPr/>
        </p:nvSpPr>
        <p:spPr>
          <a:xfrm>
            <a:off x="6604000" y="4740299"/>
            <a:ext cx="4572000" cy="557525"/>
          </a:xfrm>
          <a:prstGeom prst="rect">
            <a:avLst/>
          </a:prstGeom>
          <a:noFill/>
        </p:spPr>
        <p:txBody>
          <a:bodyPr vertOverflow="overflow" vert="horz" wrap="square" rtlCol="0" anchor="t">
            <a:spAutoFit/>
          </a:bodyPr>
          <a:lstStyle/>
          <a:p>
            <a:pPr marL="0" indent="0">
              <a:lnSpc>
                <a:spcPct val="125000"/>
              </a:lnSpc>
              <a:buNone/>
            </a:pPr>
            <a:r>
              <a:rPr lang="fr-CA" sz="1250" i="1" dirty="0">
                <a:solidFill>
                  <a:srgbClr val="3FB2DC"/>
                </a:solidFill>
                <a:latin typeface="Aptos"/>
              </a:rPr>
              <a:t>La résilience n’est pas la résistance. C’est la capacité d’absorber, d’apprendre, et de transformer en cours de route.</a:t>
            </a:r>
          </a:p>
        </p:txBody>
      </p:sp>
    </p:spTree>
    <p:extLst>
      <p:ext uri="{BB962C8B-B14F-4D97-AF65-F5344CB8AC3E}">
        <p14:creationId xmlns:p14="http://schemas.microsoft.com/office/powerpoint/2010/main" val="182857711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name="Slide 1">
    <p:spTree>
      <p:nvGrpSpPr>
        <p:cNvPr id="1" name=""/>
        <p:cNvGrpSpPr/>
        <p:nvPr/>
      </p:nvGrpSpPr>
      <p:grpSpPr>
        <a:xfrm>
          <a:off x="0" y="0"/>
          <a:ext cx="0" cy="0"/>
          <a:chOff x="0" y="0"/>
          <a:chExt cx="0" cy="0"/>
        </a:xfrm>
      </p:grpSpPr>
      <p:sp>
        <p:nvSpPr>
          <p:cNvPr id="2" name="Shape 0"/>
          <p:cNvSpPr/>
          <p:nvPr/>
        </p:nvSpPr>
        <p:spPr>
          <a:xfrm>
            <a:off x="0" y="0"/>
            <a:ext cx="12191695" cy="6858000"/>
          </a:xfrm>
          <a:prstGeom prst="rect">
            <a:avLst/>
          </a:prstGeom>
          <a:solidFill>
            <a:srgbClr val="F8F6EF"/>
          </a:solidFill>
          <a:ln w="12700">
            <a:solidFill>
              <a:srgbClr val="333333">
                <a:alpha val="0"/>
              </a:srgbClr>
            </a:solidFill>
            <a:prstDash val="solid"/>
          </a:ln>
        </p:spPr>
        <p:txBody>
          <a:bodyPr/>
          <a:lstStyle/>
          <a:p>
            <a:endParaRPr lang="fr-CA"/>
          </a:p>
        </p:txBody>
      </p:sp>
      <p:sp>
        <p:nvSpPr>
          <p:cNvPr id="3" name="Shape 1"/>
          <p:cNvSpPr/>
          <p:nvPr/>
        </p:nvSpPr>
        <p:spPr>
          <a:xfrm>
            <a:off x="0" y="0"/>
            <a:ext cx="12191695" cy="164592"/>
          </a:xfrm>
          <a:prstGeom prst="rect">
            <a:avLst/>
          </a:prstGeom>
          <a:solidFill>
            <a:srgbClr val="1668A5"/>
          </a:solidFill>
          <a:ln w="12700">
            <a:solidFill>
              <a:srgbClr val="333333">
                <a:alpha val="0"/>
              </a:srgbClr>
            </a:solidFill>
            <a:prstDash val="solid"/>
          </a:ln>
        </p:spPr>
        <p:txBody>
          <a:bodyPr/>
          <a:lstStyle/>
          <a:p>
            <a:endParaRPr lang="fr-CA"/>
          </a:p>
        </p:txBody>
      </p:sp>
      <p:sp>
        <p:nvSpPr>
          <p:cNvPr id="4" name="Text 2"/>
          <p:cNvSpPr/>
          <p:nvPr/>
        </p:nvSpPr>
        <p:spPr>
          <a:xfrm>
            <a:off x="502920" y="347472"/>
            <a:ext cx="8046720" cy="411480"/>
          </a:xfrm>
          <a:prstGeom prst="rect">
            <a:avLst/>
          </a:prstGeom>
          <a:noFill/>
          <a:ln/>
        </p:spPr>
        <p:txBody>
          <a:bodyPr wrap="square" lIns="0" tIns="0" rIns="0" bIns="0" rtlCol="0" anchor="ctr">
            <a:normAutofit fontScale="92500" lnSpcReduction="10000"/>
          </a:bodyPr>
          <a:lstStyle/>
          <a:p>
            <a:pPr marL="0" indent="0">
              <a:buNone/>
            </a:pPr>
            <a:r>
              <a:rPr lang="en-US" sz="3000" b="1" dirty="0">
                <a:solidFill>
                  <a:srgbClr val="1668A5"/>
                </a:solidFill>
                <a:latin typeface="Aptos Display" pitchFamily="34" charset="0"/>
                <a:ea typeface="Aptos Display" pitchFamily="34" charset="-122"/>
                <a:cs typeface="Aptos Display" pitchFamily="34" charset="-120"/>
              </a:rPr>
              <a:t>ANATOMIE D’UNE FICHE DE PERSONNAGE</a:t>
            </a:r>
            <a:endParaRPr lang="en-US" sz="3000" dirty="0"/>
          </a:p>
        </p:txBody>
      </p:sp>
      <p:sp>
        <p:nvSpPr>
          <p:cNvPr id="5" name="Text 3"/>
          <p:cNvSpPr/>
          <p:nvPr/>
        </p:nvSpPr>
        <p:spPr>
          <a:xfrm>
            <a:off x="521208" y="804672"/>
            <a:ext cx="9875520" cy="237744"/>
          </a:xfrm>
          <a:prstGeom prst="rect">
            <a:avLst/>
          </a:prstGeom>
          <a:noFill/>
          <a:ln/>
        </p:spPr>
        <p:txBody>
          <a:bodyPr wrap="square" lIns="0" tIns="0" rIns="0" bIns="0" rtlCol="0" anchor="ctr">
            <a:normAutofit/>
          </a:bodyPr>
          <a:lstStyle/>
          <a:p>
            <a:pPr marL="0" indent="0">
              <a:buNone/>
            </a:pPr>
            <a:r>
              <a:rPr lang="en-US" sz="1550" i="1" dirty="0">
                <a:solidFill>
                  <a:srgbClr val="5B6570"/>
                </a:solidFill>
                <a:latin typeface="Aptos" pitchFamily="34" charset="0"/>
                <a:ea typeface="Aptos" pitchFamily="34" charset="-122"/>
                <a:cs typeface="Aptos" pitchFamily="34" charset="-120"/>
              </a:rPr>
              <a:t>Même architecture pour les sept rôles : identité, intérêts, posture publique et leviers de jeu.</a:t>
            </a:r>
            <a:endParaRPr lang="en-US" sz="1550" dirty="0"/>
          </a:p>
        </p:txBody>
      </p:sp>
      <p:sp>
        <p:nvSpPr>
          <p:cNvPr id="6" name="Shape 4"/>
          <p:cNvSpPr/>
          <p:nvPr/>
        </p:nvSpPr>
        <p:spPr>
          <a:xfrm>
            <a:off x="502920" y="1115568"/>
            <a:ext cx="11201400" cy="0"/>
          </a:xfrm>
          <a:prstGeom prst="line">
            <a:avLst/>
          </a:prstGeom>
          <a:noFill/>
          <a:ln w="19050">
            <a:solidFill>
              <a:srgbClr val="C9871B"/>
            </a:solidFill>
            <a:prstDash val="solid"/>
          </a:ln>
        </p:spPr>
        <p:txBody>
          <a:bodyPr/>
          <a:lstStyle/>
          <a:p>
            <a:endParaRPr lang="fr-CA"/>
          </a:p>
        </p:txBody>
      </p:sp>
      <p:pic>
        <p:nvPicPr>
          <p:cNvPr id="7" name="Image 0" descr="/mnt/data/a_single_page_infographic_character_sheet_style_do.png"/>
          <p:cNvPicPr>
            <a:picLocks noChangeAspect="1"/>
          </p:cNvPicPr>
          <p:nvPr/>
        </p:nvPicPr>
        <p:blipFill>
          <a:blip r:embed="rId3"/>
          <a:stretch>
            <a:fillRect/>
          </a:stretch>
        </p:blipFill>
        <p:spPr>
          <a:xfrm>
            <a:off x="475488" y="1527048"/>
            <a:ext cx="3090672" cy="4636008"/>
          </a:xfrm>
          <a:prstGeom prst="rect">
            <a:avLst/>
          </a:prstGeom>
        </p:spPr>
      </p:pic>
      <p:sp>
        <p:nvSpPr>
          <p:cNvPr id="8" name="Text 5"/>
          <p:cNvSpPr/>
          <p:nvPr/>
        </p:nvSpPr>
        <p:spPr>
          <a:xfrm>
            <a:off x="502920" y="6364224"/>
            <a:ext cx="2971800" cy="210312"/>
          </a:xfrm>
          <a:prstGeom prst="rect">
            <a:avLst/>
          </a:prstGeom>
          <a:noFill/>
          <a:ln/>
        </p:spPr>
        <p:txBody>
          <a:bodyPr wrap="square" lIns="0" tIns="0" rIns="0" bIns="0" rtlCol="0" anchor="ctr"/>
          <a:lstStyle/>
          <a:p>
            <a:pPr marL="0" indent="0" algn="ctr">
              <a:buNone/>
            </a:pPr>
            <a:r>
              <a:rPr lang="en-US" sz="1250" dirty="0">
                <a:solidFill>
                  <a:srgbClr val="5B6570"/>
                </a:solidFill>
                <a:latin typeface="Aptos" pitchFamily="34" charset="0"/>
                <a:ea typeface="Aptos" pitchFamily="34" charset="-122"/>
                <a:cs typeface="Aptos" pitchFamily="34" charset="-120"/>
              </a:rPr>
              <a:t>Exemple de fiche complète</a:t>
            </a:r>
            <a:endParaRPr lang="en-US" sz="1250" dirty="0"/>
          </a:p>
        </p:txBody>
      </p:sp>
      <p:sp>
        <p:nvSpPr>
          <p:cNvPr id="9" name="Text 6"/>
          <p:cNvSpPr/>
          <p:nvPr/>
        </p:nvSpPr>
        <p:spPr>
          <a:xfrm>
            <a:off x="3886200" y="1353312"/>
            <a:ext cx="7818120" cy="530352"/>
          </a:xfrm>
          <a:prstGeom prst="rect">
            <a:avLst/>
          </a:prstGeom>
          <a:solidFill>
            <a:srgbClr val="FFFFFF"/>
          </a:solidFill>
          <a:ln w="8890">
            <a:solidFill>
              <a:srgbClr val="D4D8CF"/>
            </a:solidFill>
          </a:ln>
        </p:spPr>
        <p:txBody>
          <a:bodyPr wrap="square" rtlCol="0" anchor="ctr">
            <a:normAutofit/>
          </a:bodyPr>
          <a:lstStyle/>
          <a:p>
            <a:pPr marL="0" indent="0">
              <a:buNone/>
            </a:pPr>
            <a:r>
              <a:rPr lang="en-US" sz="1430" b="1" dirty="0">
                <a:solidFill>
                  <a:srgbClr val="1668A5"/>
                </a:solidFill>
                <a:latin typeface="Aptos" pitchFamily="34" charset="0"/>
                <a:ea typeface="Aptos" pitchFamily="34" charset="-122"/>
                <a:cs typeface="Aptos" pitchFamily="34" charset="-120"/>
              </a:rPr>
              <a:t>IDENTIFICATION DE JEU
</a:t>
            </a:r>
            <a:r>
              <a:rPr lang="en-US" sz="1430" dirty="0">
                <a:solidFill>
                  <a:srgbClr val="17212F"/>
                </a:solidFill>
                <a:latin typeface="Aptos" pitchFamily="34" charset="0"/>
                <a:ea typeface="Aptos" pitchFamily="34" charset="-122"/>
                <a:cs typeface="Aptos" pitchFamily="34" charset="-120"/>
              </a:rPr>
              <a:t>Nom et genre choisis par la personne participante.</a:t>
            </a:r>
            <a:endParaRPr lang="en-US" sz="1430" dirty="0"/>
          </a:p>
        </p:txBody>
      </p:sp>
      <p:sp>
        <p:nvSpPr>
          <p:cNvPr id="10" name="Text 7"/>
          <p:cNvSpPr/>
          <p:nvPr/>
        </p:nvSpPr>
        <p:spPr>
          <a:xfrm>
            <a:off x="3886200" y="1975104"/>
            <a:ext cx="7818120" cy="530352"/>
          </a:xfrm>
          <a:prstGeom prst="rect">
            <a:avLst/>
          </a:prstGeom>
          <a:solidFill>
            <a:srgbClr val="F2F5EE"/>
          </a:solidFill>
          <a:ln w="8890">
            <a:solidFill>
              <a:srgbClr val="D4D8CF"/>
            </a:solidFill>
          </a:ln>
        </p:spPr>
        <p:txBody>
          <a:bodyPr wrap="square" rtlCol="0" anchor="ctr">
            <a:normAutofit/>
          </a:bodyPr>
          <a:lstStyle/>
          <a:p>
            <a:pPr marL="0" indent="0">
              <a:buNone/>
            </a:pPr>
            <a:r>
              <a:rPr lang="en-US" sz="1430" b="1" dirty="0">
                <a:solidFill>
                  <a:srgbClr val="1668A5"/>
                </a:solidFill>
                <a:latin typeface="Aptos" pitchFamily="34" charset="0"/>
                <a:ea typeface="Aptos" pitchFamily="34" charset="-122"/>
                <a:cs typeface="Aptos" pitchFamily="34" charset="-120"/>
              </a:rPr>
              <a:t>CARTE D’IDENTITÉ
</a:t>
            </a:r>
            <a:r>
              <a:rPr lang="en-US" sz="1430" dirty="0">
                <a:solidFill>
                  <a:srgbClr val="17212F"/>
                </a:solidFill>
                <a:latin typeface="Aptos" pitchFamily="34" charset="0"/>
                <a:ea typeface="Aptos" pitchFamily="34" charset="-122"/>
                <a:cs typeface="Aptos" pitchFamily="34" charset="-120"/>
              </a:rPr>
              <a:t>Âge, rôle social, profession, ancienneté, liens familiaux.</a:t>
            </a:r>
            <a:endParaRPr lang="en-US" sz="1430" dirty="0"/>
          </a:p>
        </p:txBody>
      </p:sp>
      <p:sp>
        <p:nvSpPr>
          <p:cNvPr id="11" name="Text 8"/>
          <p:cNvSpPr/>
          <p:nvPr/>
        </p:nvSpPr>
        <p:spPr>
          <a:xfrm>
            <a:off x="3886200" y="2596896"/>
            <a:ext cx="7818120" cy="530352"/>
          </a:xfrm>
          <a:prstGeom prst="rect">
            <a:avLst/>
          </a:prstGeom>
          <a:solidFill>
            <a:srgbClr val="FFFFFF"/>
          </a:solidFill>
          <a:ln w="8890">
            <a:solidFill>
              <a:srgbClr val="D4D8CF"/>
            </a:solidFill>
          </a:ln>
        </p:spPr>
        <p:txBody>
          <a:bodyPr wrap="square" rtlCol="0" anchor="ctr">
            <a:normAutofit/>
          </a:bodyPr>
          <a:lstStyle/>
          <a:p>
            <a:pPr marL="0" indent="0">
              <a:buNone/>
            </a:pPr>
            <a:r>
              <a:rPr lang="en-US" sz="1430" b="1" dirty="0">
                <a:solidFill>
                  <a:srgbClr val="1668A5"/>
                </a:solidFill>
                <a:latin typeface="Aptos" pitchFamily="34" charset="0"/>
                <a:ea typeface="Aptos" pitchFamily="34" charset="-122"/>
                <a:cs typeface="Aptos" pitchFamily="34" charset="-120"/>
              </a:rPr>
              <a:t>QUI TU ES + RISQUE
</a:t>
            </a:r>
            <a:r>
              <a:rPr lang="en-US" sz="1430" dirty="0">
                <a:solidFill>
                  <a:srgbClr val="17212F"/>
                </a:solidFill>
                <a:latin typeface="Aptos" pitchFamily="34" charset="0"/>
                <a:ea typeface="Aptos" pitchFamily="34" charset="-122"/>
                <a:cs typeface="Aptos" pitchFamily="34" charset="-120"/>
              </a:rPr>
              <a:t>Récit personnel, rapport au territoire et perception du risque.</a:t>
            </a:r>
            <a:endParaRPr lang="en-US" sz="1430" dirty="0"/>
          </a:p>
        </p:txBody>
      </p:sp>
      <p:sp>
        <p:nvSpPr>
          <p:cNvPr id="12" name="Text 9"/>
          <p:cNvSpPr/>
          <p:nvPr/>
        </p:nvSpPr>
        <p:spPr>
          <a:xfrm>
            <a:off x="3886200" y="3218688"/>
            <a:ext cx="7818120" cy="530352"/>
          </a:xfrm>
          <a:prstGeom prst="rect">
            <a:avLst/>
          </a:prstGeom>
          <a:solidFill>
            <a:srgbClr val="F2F5EE"/>
          </a:solidFill>
          <a:ln w="8890">
            <a:solidFill>
              <a:srgbClr val="D4D8CF"/>
            </a:solidFill>
          </a:ln>
        </p:spPr>
        <p:txBody>
          <a:bodyPr wrap="square" rtlCol="0" anchor="ctr">
            <a:normAutofit/>
          </a:bodyPr>
          <a:lstStyle/>
          <a:p>
            <a:pPr marL="0" indent="0">
              <a:buNone/>
            </a:pPr>
            <a:r>
              <a:rPr lang="en-US" sz="1430" b="1" dirty="0">
                <a:solidFill>
                  <a:srgbClr val="1668A5"/>
                </a:solidFill>
                <a:latin typeface="Aptos" pitchFamily="34" charset="0"/>
                <a:ea typeface="Aptos" pitchFamily="34" charset="-122"/>
                <a:cs typeface="Aptos" pitchFamily="34" charset="-120"/>
              </a:rPr>
              <a:t>POSTURE PUBLIQUE
</a:t>
            </a:r>
            <a:r>
              <a:rPr lang="en-US" sz="1430" dirty="0">
                <a:solidFill>
                  <a:srgbClr val="17212F"/>
                </a:solidFill>
                <a:latin typeface="Aptos" pitchFamily="34" charset="0"/>
                <a:ea typeface="Aptos" pitchFamily="34" charset="-122"/>
                <a:cs typeface="Aptos" pitchFamily="34" charset="-120"/>
              </a:rPr>
              <a:t>Ce que le personnage dit explicitement en réunion.</a:t>
            </a:r>
            <a:endParaRPr lang="en-US" sz="1430" dirty="0"/>
          </a:p>
        </p:txBody>
      </p:sp>
      <p:sp>
        <p:nvSpPr>
          <p:cNvPr id="13" name="Text 10"/>
          <p:cNvSpPr/>
          <p:nvPr/>
        </p:nvSpPr>
        <p:spPr>
          <a:xfrm>
            <a:off x="3886200" y="3840480"/>
            <a:ext cx="7818120" cy="530352"/>
          </a:xfrm>
          <a:prstGeom prst="rect">
            <a:avLst/>
          </a:prstGeom>
          <a:solidFill>
            <a:srgbClr val="FFFFFF"/>
          </a:solidFill>
          <a:ln w="8890">
            <a:solidFill>
              <a:srgbClr val="D4D8CF"/>
            </a:solidFill>
          </a:ln>
        </p:spPr>
        <p:txBody>
          <a:bodyPr wrap="square" rtlCol="0" anchor="ctr">
            <a:normAutofit/>
          </a:bodyPr>
          <a:lstStyle/>
          <a:p>
            <a:pPr marL="0" indent="0">
              <a:buNone/>
            </a:pPr>
            <a:r>
              <a:rPr lang="en-US" sz="1430" b="1" dirty="0">
                <a:solidFill>
                  <a:srgbClr val="1668A5"/>
                </a:solidFill>
                <a:latin typeface="Aptos" pitchFamily="34" charset="0"/>
                <a:ea typeface="Aptos" pitchFamily="34" charset="-122"/>
                <a:cs typeface="Aptos" pitchFamily="34" charset="-120"/>
              </a:rPr>
              <a:t>POSTURE PRIVÉE
</a:t>
            </a:r>
            <a:r>
              <a:rPr lang="en-US" sz="1430" dirty="0">
                <a:solidFill>
                  <a:srgbClr val="17212F"/>
                </a:solidFill>
                <a:latin typeface="Aptos" pitchFamily="34" charset="0"/>
                <a:ea typeface="Aptos" pitchFamily="34" charset="-122"/>
                <a:cs typeface="Aptos" pitchFamily="34" charset="-120"/>
              </a:rPr>
              <a:t>Ce qui guide réellement le personnage : intérêt, tension, contrainte.</a:t>
            </a:r>
            <a:endParaRPr lang="en-US" sz="1430" dirty="0"/>
          </a:p>
        </p:txBody>
      </p:sp>
      <p:sp>
        <p:nvSpPr>
          <p:cNvPr id="14" name="Text 11"/>
          <p:cNvSpPr/>
          <p:nvPr/>
        </p:nvSpPr>
        <p:spPr>
          <a:xfrm>
            <a:off x="3886200" y="4462272"/>
            <a:ext cx="7818120" cy="530352"/>
          </a:xfrm>
          <a:prstGeom prst="rect">
            <a:avLst/>
          </a:prstGeom>
          <a:solidFill>
            <a:srgbClr val="F2F5EE"/>
          </a:solidFill>
          <a:ln w="8890">
            <a:solidFill>
              <a:srgbClr val="D4D8CF"/>
            </a:solidFill>
          </a:ln>
        </p:spPr>
        <p:txBody>
          <a:bodyPr wrap="square" rtlCol="0" anchor="ctr">
            <a:normAutofit/>
          </a:bodyPr>
          <a:lstStyle/>
          <a:p>
            <a:pPr marL="0" indent="0">
              <a:buNone/>
            </a:pPr>
            <a:r>
              <a:rPr lang="en-US" sz="1430" b="1" dirty="0">
                <a:solidFill>
                  <a:srgbClr val="1668A5"/>
                </a:solidFill>
                <a:latin typeface="Aptos" pitchFamily="34" charset="0"/>
                <a:ea typeface="Aptos" pitchFamily="34" charset="-122"/>
                <a:cs typeface="Aptos" pitchFamily="34" charset="-120"/>
              </a:rPr>
              <a:t>POSITIONS &amp; LANGAGE
</a:t>
            </a:r>
            <a:r>
              <a:rPr lang="en-US" sz="1430" dirty="0">
                <a:solidFill>
                  <a:srgbClr val="17212F"/>
                </a:solidFill>
                <a:latin typeface="Aptos" pitchFamily="34" charset="0"/>
                <a:ea typeface="Aptos" pitchFamily="34" charset="-122"/>
                <a:cs typeface="Aptos" pitchFamily="34" charset="-120"/>
              </a:rPr>
              <a:t>Enjeux du village, mots-pivots à utiliser, phrases à éviter.</a:t>
            </a:r>
            <a:endParaRPr lang="en-US" sz="1430" dirty="0"/>
          </a:p>
        </p:txBody>
      </p:sp>
      <p:sp>
        <p:nvSpPr>
          <p:cNvPr id="15" name="Text 12"/>
          <p:cNvSpPr/>
          <p:nvPr/>
        </p:nvSpPr>
        <p:spPr>
          <a:xfrm>
            <a:off x="3886200" y="5084064"/>
            <a:ext cx="7818120" cy="530352"/>
          </a:xfrm>
          <a:prstGeom prst="rect">
            <a:avLst/>
          </a:prstGeom>
          <a:solidFill>
            <a:srgbClr val="FFFFFF"/>
          </a:solidFill>
          <a:ln w="8890">
            <a:solidFill>
              <a:srgbClr val="D4D8CF"/>
            </a:solidFill>
          </a:ln>
        </p:spPr>
        <p:txBody>
          <a:bodyPr wrap="square" rtlCol="0" anchor="ctr">
            <a:normAutofit/>
          </a:bodyPr>
          <a:lstStyle/>
          <a:p>
            <a:pPr marL="0" indent="0">
              <a:buNone/>
            </a:pPr>
            <a:r>
              <a:rPr lang="en-US" sz="1430" b="1" dirty="0">
                <a:solidFill>
                  <a:srgbClr val="C9871B"/>
                </a:solidFill>
                <a:latin typeface="Aptos" pitchFamily="34" charset="0"/>
                <a:ea typeface="Aptos" pitchFamily="34" charset="-122"/>
                <a:cs typeface="Aptos" pitchFamily="34" charset="-120"/>
              </a:rPr>
              <a:t>CARTE JOKER &amp; NOTES
</a:t>
            </a:r>
            <a:r>
              <a:rPr lang="en-US" sz="1430" dirty="0">
                <a:solidFill>
                  <a:srgbClr val="17212F"/>
                </a:solidFill>
                <a:latin typeface="Aptos" pitchFamily="34" charset="0"/>
                <a:ea typeface="Aptos" pitchFamily="34" charset="-122"/>
                <a:cs typeface="Aptos" pitchFamily="34" charset="-120"/>
              </a:rPr>
              <a:t>Levier scénaristique, attitude, gestuelle et moment d’intervention.</a:t>
            </a:r>
            <a:endParaRPr lang="en-US" sz="1430" dirty="0"/>
          </a:p>
        </p:txBody>
      </p:sp>
      <p:sp>
        <p:nvSpPr>
          <p:cNvPr id="16" name="Text 13"/>
          <p:cNvSpPr/>
          <p:nvPr/>
        </p:nvSpPr>
        <p:spPr>
          <a:xfrm>
            <a:off x="3886200" y="5833872"/>
            <a:ext cx="7818120" cy="219456"/>
          </a:xfrm>
          <a:prstGeom prst="rect">
            <a:avLst/>
          </a:prstGeom>
          <a:noFill/>
          <a:ln/>
        </p:spPr>
        <p:txBody>
          <a:bodyPr wrap="square" lIns="0" tIns="0" rIns="0" bIns="0" rtlCol="0" anchor="ctr"/>
          <a:lstStyle/>
          <a:p>
            <a:pPr marL="0" indent="0">
              <a:buNone/>
            </a:pPr>
            <a:r>
              <a:rPr lang="en-US" sz="1350" b="1" dirty="0">
                <a:solidFill>
                  <a:srgbClr val="1668A5"/>
                </a:solidFill>
                <a:latin typeface="Aptos" pitchFamily="34" charset="0"/>
                <a:ea typeface="Aptos" pitchFamily="34" charset="-122"/>
                <a:cs typeface="Aptos" pitchFamily="34" charset="-120"/>
              </a:rPr>
              <a:t>Lecture rapide pour les participant·es</a:t>
            </a:r>
            <a:endParaRPr lang="en-US" sz="1350" dirty="0"/>
          </a:p>
        </p:txBody>
      </p:sp>
      <p:sp>
        <p:nvSpPr>
          <p:cNvPr id="17" name="Text 14"/>
          <p:cNvSpPr/>
          <p:nvPr/>
        </p:nvSpPr>
        <p:spPr>
          <a:xfrm>
            <a:off x="3886200" y="6089904"/>
            <a:ext cx="7818120" cy="310896"/>
          </a:xfrm>
          <a:prstGeom prst="rect">
            <a:avLst/>
          </a:prstGeom>
          <a:noFill/>
          <a:ln/>
        </p:spPr>
        <p:txBody>
          <a:bodyPr wrap="square" lIns="0" tIns="0" rIns="0" bIns="0" rtlCol="0" anchor="ctr">
            <a:normAutofit fontScale="92500" lnSpcReduction="20000"/>
          </a:bodyPr>
          <a:lstStyle/>
          <a:p>
            <a:pPr marL="0" indent="0">
              <a:buNone/>
            </a:pPr>
            <a:r>
              <a:rPr lang="en-US" sz="1250" dirty="0">
                <a:solidFill>
                  <a:srgbClr val="17212F"/>
                </a:solidFill>
                <a:latin typeface="Aptos" pitchFamily="34" charset="0"/>
                <a:ea typeface="Aptos" pitchFamily="34" charset="-122"/>
                <a:cs typeface="Aptos" pitchFamily="34" charset="-120"/>
              </a:rPr>
              <a:t>La fiche ne donne pas un script. Elle fournit une logique d’action : ce que le rôle peut dire, ce qu’il protège, et quand il peut changer le cours de la délibération.</a:t>
            </a:r>
            <a:endParaRPr lang="en-US" sz="1250" dirty="0"/>
          </a:p>
        </p:txBody>
      </p:sp>
    </p:spTree>
    <p:extLst>
      <p:ext uri="{BB962C8B-B14F-4D97-AF65-F5344CB8AC3E}">
        <p14:creationId xmlns:p14="http://schemas.microsoft.com/office/powerpoint/2010/main" val="229174283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0"/>
          <p:cNvSpPr/>
          <p:nvPr/>
        </p:nvSpPr>
        <p:spPr>
          <a:xfrm>
            <a:off x="0" y="0"/>
            <a:ext cx="12191695" cy="164592"/>
          </a:xfrm>
          <a:prstGeom prst="rect">
            <a:avLst/>
          </a:prstGeom>
          <a:solidFill>
            <a:srgbClr val="1668A5"/>
          </a:solidFill>
          <a:ln w="12700">
            <a:solidFill>
              <a:srgbClr val="1668A5">
                <a:alpha val="0"/>
              </a:srgbClr>
            </a:solidFill>
            <a:prstDash val="solid"/>
          </a:ln>
        </p:spPr>
        <p:txBody>
          <a:bodyPr/>
          <a:lstStyle/>
          <a:p>
            <a:endParaRPr lang="fr-CA"/>
          </a:p>
        </p:txBody>
      </p:sp>
      <p:sp>
        <p:nvSpPr>
          <p:cNvPr id="3" name="Text 1"/>
          <p:cNvSpPr/>
          <p:nvPr/>
        </p:nvSpPr>
        <p:spPr>
          <a:xfrm>
            <a:off x="502920" y="420624"/>
            <a:ext cx="11201400" cy="438912"/>
          </a:xfrm>
          <a:prstGeom prst="rect">
            <a:avLst/>
          </a:prstGeom>
          <a:noFill/>
          <a:ln/>
        </p:spPr>
        <p:txBody>
          <a:bodyPr wrap="square" lIns="0" tIns="0" rIns="0" bIns="0" rtlCol="0" anchor="ctr">
            <a:normAutofit fontScale="92500" lnSpcReduction="10000"/>
          </a:bodyPr>
          <a:lstStyle/>
          <a:p>
            <a:pPr marL="0" indent="0" algn="l">
              <a:buNone/>
            </a:pPr>
            <a:r>
              <a:rPr lang="en-US" sz="3250" b="1" dirty="0">
                <a:solidFill>
                  <a:srgbClr val="1668A5"/>
                </a:solidFill>
                <a:latin typeface="Aptos Display" pitchFamily="34" charset="0"/>
                <a:ea typeface="Aptos Display" pitchFamily="34" charset="-122"/>
                <a:cs typeface="Aptos Display" pitchFamily="34" charset="-120"/>
              </a:rPr>
              <a:t>ANATOMIE D’UNE RÉSOLUTION MUNICIPALE</a:t>
            </a:r>
            <a:endParaRPr lang="en-US" sz="3250" dirty="0"/>
          </a:p>
        </p:txBody>
      </p:sp>
      <p:sp>
        <p:nvSpPr>
          <p:cNvPr id="4" name="Text 2"/>
          <p:cNvSpPr/>
          <p:nvPr/>
        </p:nvSpPr>
        <p:spPr>
          <a:xfrm>
            <a:off x="530352" y="914400"/>
            <a:ext cx="10972800" cy="256032"/>
          </a:xfrm>
          <a:prstGeom prst="rect">
            <a:avLst/>
          </a:prstGeom>
          <a:noFill/>
          <a:ln/>
        </p:spPr>
        <p:txBody>
          <a:bodyPr wrap="square" lIns="0" tIns="0" rIns="0" bIns="0" rtlCol="0" anchor="ctr">
            <a:normAutofit/>
          </a:bodyPr>
          <a:lstStyle/>
          <a:p>
            <a:pPr marL="0" indent="0" algn="l">
              <a:buNone/>
            </a:pPr>
            <a:r>
              <a:rPr lang="en-US" sz="1680" i="1" dirty="0">
                <a:solidFill>
                  <a:srgbClr val="5D6673"/>
                </a:solidFill>
                <a:latin typeface="Aptos" pitchFamily="34" charset="0"/>
                <a:ea typeface="Aptos" pitchFamily="34" charset="-122"/>
                <a:cs typeface="Aptos" pitchFamily="34" charset="-120"/>
              </a:rPr>
              <a:t>Document de clôture de chaque tour : le compromis est formulé, assumé et remis par chaque table.</a:t>
            </a:r>
            <a:endParaRPr lang="en-US" sz="1680" dirty="0"/>
          </a:p>
        </p:txBody>
      </p:sp>
      <p:sp>
        <p:nvSpPr>
          <p:cNvPr id="5" name="Shape 3"/>
          <p:cNvSpPr/>
          <p:nvPr/>
        </p:nvSpPr>
        <p:spPr>
          <a:xfrm>
            <a:off x="512064" y="1225296"/>
            <a:ext cx="11201400" cy="16459"/>
          </a:xfrm>
          <a:prstGeom prst="rect">
            <a:avLst/>
          </a:prstGeom>
          <a:solidFill>
            <a:srgbClr val="C78313"/>
          </a:solidFill>
          <a:ln w="12700">
            <a:solidFill>
              <a:srgbClr val="C78313">
                <a:alpha val="0"/>
              </a:srgbClr>
            </a:solidFill>
            <a:prstDash val="solid"/>
          </a:ln>
        </p:spPr>
        <p:txBody>
          <a:bodyPr/>
          <a:lstStyle/>
          <a:p>
            <a:endParaRPr lang="fr-CA"/>
          </a:p>
        </p:txBody>
      </p:sp>
      <p:sp>
        <p:nvSpPr>
          <p:cNvPr id="6" name="Shape 4"/>
          <p:cNvSpPr/>
          <p:nvPr/>
        </p:nvSpPr>
        <p:spPr>
          <a:xfrm>
            <a:off x="475488" y="1664208"/>
            <a:ext cx="3090672" cy="4443984"/>
          </a:xfrm>
          <a:prstGeom prst="rect">
            <a:avLst/>
          </a:prstGeom>
          <a:solidFill>
            <a:srgbClr val="FFFFFF"/>
          </a:solidFill>
          <a:ln w="8890">
            <a:solidFill>
              <a:srgbClr val="B9BDB4"/>
            </a:solidFill>
            <a:prstDash val="solid"/>
          </a:ln>
        </p:spPr>
        <p:txBody>
          <a:bodyPr/>
          <a:lstStyle/>
          <a:p>
            <a:endParaRPr lang="fr-CA"/>
          </a:p>
        </p:txBody>
      </p:sp>
      <p:pic>
        <p:nvPicPr>
          <p:cNvPr id="7" name="Image 0" descr="/mnt/data/résolution_municipale.jpg"/>
          <p:cNvPicPr>
            <a:picLocks noChangeAspect="1"/>
          </p:cNvPicPr>
          <p:nvPr/>
        </p:nvPicPr>
        <p:blipFill>
          <a:blip r:embed="rId3"/>
          <a:stretch>
            <a:fillRect/>
          </a:stretch>
        </p:blipFill>
        <p:spPr>
          <a:xfrm>
            <a:off x="576072" y="1987705"/>
            <a:ext cx="2880360" cy="3723838"/>
          </a:xfrm>
          <a:prstGeom prst="rect">
            <a:avLst/>
          </a:prstGeom>
        </p:spPr>
      </p:pic>
      <p:sp>
        <p:nvSpPr>
          <p:cNvPr id="8" name="Text 5"/>
          <p:cNvSpPr/>
          <p:nvPr/>
        </p:nvSpPr>
        <p:spPr>
          <a:xfrm>
            <a:off x="676656" y="6291072"/>
            <a:ext cx="2697480" cy="228600"/>
          </a:xfrm>
          <a:prstGeom prst="rect">
            <a:avLst/>
          </a:prstGeom>
          <a:noFill/>
          <a:ln/>
        </p:spPr>
        <p:txBody>
          <a:bodyPr wrap="square" lIns="0" tIns="0" rIns="0" bIns="0" rtlCol="0" anchor="ctr">
            <a:normAutofit/>
          </a:bodyPr>
          <a:lstStyle/>
          <a:p>
            <a:pPr marL="0" indent="0" algn="ctr">
              <a:buNone/>
            </a:pPr>
            <a:r>
              <a:rPr lang="en-US" sz="1380" dirty="0">
                <a:solidFill>
                  <a:srgbClr val="5D6673"/>
                </a:solidFill>
                <a:latin typeface="Aptos" pitchFamily="34" charset="0"/>
                <a:ea typeface="Aptos" pitchFamily="34" charset="-122"/>
                <a:cs typeface="Aptos" pitchFamily="34" charset="-120"/>
              </a:rPr>
              <a:t>Gabarit de résolution à compléter</a:t>
            </a:r>
            <a:endParaRPr lang="en-US" sz="1380" dirty="0"/>
          </a:p>
        </p:txBody>
      </p:sp>
      <p:sp>
        <p:nvSpPr>
          <p:cNvPr id="12" name="Shape 9"/>
          <p:cNvSpPr/>
          <p:nvPr/>
        </p:nvSpPr>
        <p:spPr>
          <a:xfrm>
            <a:off x="3904488" y="1664208"/>
            <a:ext cx="7772400" cy="713232"/>
          </a:xfrm>
          <a:prstGeom prst="rect">
            <a:avLst/>
          </a:prstGeom>
          <a:solidFill>
            <a:srgbClr val="F0F3EC"/>
          </a:solidFill>
          <a:ln w="8890">
            <a:solidFill>
              <a:srgbClr val="D2D6CE"/>
            </a:solidFill>
            <a:prstDash val="solid"/>
          </a:ln>
        </p:spPr>
        <p:txBody>
          <a:bodyPr/>
          <a:lstStyle/>
          <a:p>
            <a:endParaRPr lang="fr-CA"/>
          </a:p>
        </p:txBody>
      </p:sp>
      <p:sp>
        <p:nvSpPr>
          <p:cNvPr id="13" name="Text 10"/>
          <p:cNvSpPr/>
          <p:nvPr/>
        </p:nvSpPr>
        <p:spPr>
          <a:xfrm>
            <a:off x="4014216" y="1728216"/>
            <a:ext cx="7543800" cy="219456"/>
          </a:xfrm>
          <a:prstGeom prst="rect">
            <a:avLst/>
          </a:prstGeom>
          <a:noFill/>
          <a:ln/>
        </p:spPr>
        <p:txBody>
          <a:bodyPr wrap="square" lIns="0" tIns="0" rIns="0" bIns="0" rtlCol="0" anchor="ctr">
            <a:normAutofit lnSpcReduction="10000"/>
          </a:bodyPr>
          <a:lstStyle/>
          <a:p>
            <a:pPr marL="0" indent="0" algn="l">
              <a:buNone/>
            </a:pPr>
            <a:r>
              <a:rPr lang="en-US" sz="1530" b="1" dirty="0">
                <a:solidFill>
                  <a:srgbClr val="1668A5"/>
                </a:solidFill>
                <a:latin typeface="Aptos Display" pitchFamily="34" charset="0"/>
                <a:ea typeface="Aptos Display" pitchFamily="34" charset="-122"/>
                <a:cs typeface="Aptos Display" pitchFamily="34" charset="-120"/>
              </a:rPr>
              <a:t>CONSIDÉRANTS</a:t>
            </a:r>
            <a:endParaRPr lang="en-US" sz="1530" dirty="0"/>
          </a:p>
        </p:txBody>
      </p:sp>
      <p:sp>
        <p:nvSpPr>
          <p:cNvPr id="14" name="Text 11"/>
          <p:cNvSpPr/>
          <p:nvPr/>
        </p:nvSpPr>
        <p:spPr>
          <a:xfrm>
            <a:off x="4014216" y="1965960"/>
            <a:ext cx="7543800" cy="356616"/>
          </a:xfrm>
          <a:prstGeom prst="rect">
            <a:avLst/>
          </a:prstGeom>
          <a:noFill/>
          <a:ln/>
        </p:spPr>
        <p:txBody>
          <a:bodyPr wrap="square" lIns="0" tIns="0" rIns="0" bIns="0" rtlCol="0" anchor="t">
            <a:normAutofit fontScale="85000" lnSpcReduction="20000"/>
          </a:bodyPr>
          <a:lstStyle/>
          <a:p>
            <a:pPr marL="0" indent="0" algn="l">
              <a:buNone/>
            </a:pPr>
            <a:r>
              <a:rPr lang="en-US" sz="1580" dirty="0">
                <a:solidFill>
                  <a:srgbClr val="18212B"/>
                </a:solidFill>
                <a:latin typeface="Aptos" pitchFamily="34" charset="0"/>
                <a:ea typeface="Aptos" pitchFamily="34" charset="-122"/>
                <a:cs typeface="Aptos" pitchFamily="34" charset="-120"/>
              </a:rPr>
              <a:t>Ils servent à justifier la décision : faits retenus, risques, contraintes, arguments majeurs. Ils sont utiles, mais non obligatoires dans l’atelier.</a:t>
            </a:r>
            <a:endParaRPr lang="en-US" sz="1580" dirty="0"/>
          </a:p>
        </p:txBody>
      </p:sp>
      <p:sp>
        <p:nvSpPr>
          <p:cNvPr id="15" name="Shape 12"/>
          <p:cNvSpPr/>
          <p:nvPr/>
        </p:nvSpPr>
        <p:spPr>
          <a:xfrm>
            <a:off x="3904488" y="2468880"/>
            <a:ext cx="7772400" cy="713232"/>
          </a:xfrm>
          <a:prstGeom prst="rect">
            <a:avLst/>
          </a:prstGeom>
          <a:solidFill>
            <a:srgbClr val="FFFFFF"/>
          </a:solidFill>
          <a:ln w="8890">
            <a:solidFill>
              <a:srgbClr val="D2D6CE"/>
            </a:solidFill>
            <a:prstDash val="solid"/>
          </a:ln>
        </p:spPr>
        <p:txBody>
          <a:bodyPr/>
          <a:lstStyle/>
          <a:p>
            <a:endParaRPr lang="fr-CA"/>
          </a:p>
        </p:txBody>
      </p:sp>
      <p:sp>
        <p:nvSpPr>
          <p:cNvPr id="16" name="Text 13"/>
          <p:cNvSpPr/>
          <p:nvPr/>
        </p:nvSpPr>
        <p:spPr>
          <a:xfrm>
            <a:off x="4014216" y="2532888"/>
            <a:ext cx="7543800" cy="219456"/>
          </a:xfrm>
          <a:prstGeom prst="rect">
            <a:avLst/>
          </a:prstGeom>
          <a:noFill/>
          <a:ln/>
        </p:spPr>
        <p:txBody>
          <a:bodyPr wrap="square" lIns="0" tIns="0" rIns="0" bIns="0" rtlCol="0" anchor="ctr">
            <a:normAutofit lnSpcReduction="10000"/>
          </a:bodyPr>
          <a:lstStyle/>
          <a:p>
            <a:pPr marL="0" indent="0" algn="l">
              <a:buNone/>
            </a:pPr>
            <a:r>
              <a:rPr lang="en-US" sz="1530" b="1" dirty="0">
                <a:solidFill>
                  <a:srgbClr val="1668A5"/>
                </a:solidFill>
                <a:latin typeface="Aptos Display" pitchFamily="34" charset="0"/>
                <a:ea typeface="Aptos Display" pitchFamily="34" charset="-122"/>
                <a:cs typeface="Aptos Display" pitchFamily="34" charset="-120"/>
              </a:rPr>
              <a:t>DISPOSITIF</a:t>
            </a:r>
            <a:endParaRPr lang="en-US" sz="1530" dirty="0"/>
          </a:p>
        </p:txBody>
      </p:sp>
      <p:sp>
        <p:nvSpPr>
          <p:cNvPr id="17" name="Text 14"/>
          <p:cNvSpPr/>
          <p:nvPr/>
        </p:nvSpPr>
        <p:spPr>
          <a:xfrm>
            <a:off x="4014216" y="2770632"/>
            <a:ext cx="7543800" cy="356616"/>
          </a:xfrm>
          <a:prstGeom prst="rect">
            <a:avLst/>
          </a:prstGeom>
          <a:noFill/>
          <a:ln/>
        </p:spPr>
        <p:txBody>
          <a:bodyPr wrap="square" lIns="0" tIns="0" rIns="0" bIns="0" rtlCol="0" anchor="t">
            <a:normAutofit fontScale="85000" lnSpcReduction="20000"/>
          </a:bodyPr>
          <a:lstStyle/>
          <a:p>
            <a:pPr marL="0" indent="0" algn="l">
              <a:buNone/>
            </a:pPr>
            <a:r>
              <a:rPr lang="en-US" sz="1580" dirty="0">
                <a:solidFill>
                  <a:srgbClr val="18212B"/>
                </a:solidFill>
                <a:latin typeface="Aptos" pitchFamily="34" charset="0"/>
                <a:ea typeface="Aptos" pitchFamily="34" charset="-122"/>
                <a:cs typeface="Aptos" pitchFamily="34" charset="-120"/>
              </a:rPr>
              <a:t>Partie centrale : « IL EST RÉSOLU QUE… ». La table y formule le compromis retenu, les mesures choisies et les conditions d’application.</a:t>
            </a:r>
            <a:endParaRPr lang="en-US" sz="1580" dirty="0"/>
          </a:p>
        </p:txBody>
      </p:sp>
      <p:sp>
        <p:nvSpPr>
          <p:cNvPr id="21" name="Shape 18"/>
          <p:cNvSpPr/>
          <p:nvPr/>
        </p:nvSpPr>
        <p:spPr>
          <a:xfrm>
            <a:off x="3899916" y="3273552"/>
            <a:ext cx="7772400" cy="713232"/>
          </a:xfrm>
          <a:prstGeom prst="rect">
            <a:avLst/>
          </a:prstGeom>
          <a:solidFill>
            <a:srgbClr val="FFFFFF"/>
          </a:solidFill>
          <a:ln w="8890">
            <a:solidFill>
              <a:srgbClr val="D2D6CE"/>
            </a:solidFill>
            <a:prstDash val="solid"/>
          </a:ln>
        </p:spPr>
        <p:txBody>
          <a:bodyPr/>
          <a:lstStyle/>
          <a:p>
            <a:endParaRPr lang="fr-CA"/>
          </a:p>
        </p:txBody>
      </p:sp>
      <p:sp>
        <p:nvSpPr>
          <p:cNvPr id="22" name="Text 19"/>
          <p:cNvSpPr/>
          <p:nvPr/>
        </p:nvSpPr>
        <p:spPr>
          <a:xfrm>
            <a:off x="4014216" y="3332287"/>
            <a:ext cx="7543800" cy="219456"/>
          </a:xfrm>
          <a:prstGeom prst="rect">
            <a:avLst/>
          </a:prstGeom>
          <a:noFill/>
          <a:ln/>
        </p:spPr>
        <p:txBody>
          <a:bodyPr wrap="square" lIns="0" tIns="0" rIns="0" bIns="0" rtlCol="0" anchor="ctr">
            <a:normAutofit lnSpcReduction="10000"/>
          </a:bodyPr>
          <a:lstStyle/>
          <a:p>
            <a:pPr marL="0" indent="0" algn="l">
              <a:buNone/>
            </a:pPr>
            <a:r>
              <a:rPr lang="en-US" sz="1530" b="1" dirty="0">
                <a:solidFill>
                  <a:srgbClr val="1668A5"/>
                </a:solidFill>
                <a:latin typeface="Aptos Display" pitchFamily="34" charset="0"/>
                <a:ea typeface="Aptos Display" pitchFamily="34" charset="-122"/>
                <a:cs typeface="Aptos Display" pitchFamily="34" charset="-120"/>
              </a:rPr>
              <a:t>SIGNATURES</a:t>
            </a:r>
            <a:endParaRPr lang="en-US" sz="1530" dirty="0"/>
          </a:p>
        </p:txBody>
      </p:sp>
      <p:sp>
        <p:nvSpPr>
          <p:cNvPr id="23" name="Text 20"/>
          <p:cNvSpPr/>
          <p:nvPr/>
        </p:nvSpPr>
        <p:spPr>
          <a:xfrm>
            <a:off x="4014216" y="3570031"/>
            <a:ext cx="7543800" cy="356616"/>
          </a:xfrm>
          <a:prstGeom prst="rect">
            <a:avLst/>
          </a:prstGeom>
          <a:noFill/>
          <a:ln/>
        </p:spPr>
        <p:txBody>
          <a:bodyPr wrap="square" lIns="0" tIns="0" rIns="0" bIns="0" rtlCol="0" anchor="t">
            <a:normAutofit fontScale="85000" lnSpcReduction="20000"/>
          </a:bodyPr>
          <a:lstStyle/>
          <a:p>
            <a:pPr marL="0" indent="0" algn="l">
              <a:buNone/>
            </a:pPr>
            <a:r>
              <a:rPr lang="en-US" sz="1580" dirty="0">
                <a:solidFill>
                  <a:srgbClr val="18212B"/>
                </a:solidFill>
                <a:latin typeface="Aptos" pitchFamily="34" charset="0"/>
                <a:ea typeface="Aptos" pitchFamily="34" charset="-122"/>
                <a:cs typeface="Aptos" pitchFamily="34" charset="-120"/>
              </a:rPr>
              <a:t>La mairie, le conseil et la direction générale assument la trace produite. La résolution devient l’artefact politique du groupe.</a:t>
            </a:r>
            <a:endParaRPr lang="en-US" sz="1580" dirty="0"/>
          </a:p>
        </p:txBody>
      </p:sp>
      <p:sp>
        <p:nvSpPr>
          <p:cNvPr id="24" name="Shape 21"/>
          <p:cNvSpPr/>
          <p:nvPr/>
        </p:nvSpPr>
        <p:spPr>
          <a:xfrm>
            <a:off x="3899916" y="4125526"/>
            <a:ext cx="7772400" cy="1317230"/>
          </a:xfrm>
          <a:prstGeom prst="rect">
            <a:avLst/>
          </a:prstGeom>
          <a:solidFill>
            <a:srgbClr val="FFF7E8"/>
          </a:solidFill>
          <a:ln w="15240">
            <a:solidFill>
              <a:srgbClr val="C78313"/>
            </a:solidFill>
            <a:prstDash val="solid"/>
          </a:ln>
        </p:spPr>
        <p:txBody>
          <a:bodyPr/>
          <a:lstStyle/>
          <a:p>
            <a:endParaRPr lang="fr-CA"/>
          </a:p>
        </p:txBody>
      </p:sp>
      <p:sp>
        <p:nvSpPr>
          <p:cNvPr id="25" name="Text 22"/>
          <p:cNvSpPr/>
          <p:nvPr/>
        </p:nvSpPr>
        <p:spPr>
          <a:xfrm>
            <a:off x="4009644" y="4385429"/>
            <a:ext cx="7543800" cy="219456"/>
          </a:xfrm>
          <a:prstGeom prst="rect">
            <a:avLst/>
          </a:prstGeom>
          <a:noFill/>
          <a:ln/>
        </p:spPr>
        <p:txBody>
          <a:bodyPr wrap="square" lIns="0" tIns="0" rIns="0" bIns="0" rtlCol="0" anchor="ctr">
            <a:normAutofit lnSpcReduction="10000"/>
          </a:bodyPr>
          <a:lstStyle/>
          <a:p>
            <a:pPr marL="0" indent="0" algn="l">
              <a:buNone/>
            </a:pPr>
            <a:r>
              <a:rPr lang="en-US" sz="1530" b="1" dirty="0">
                <a:solidFill>
                  <a:srgbClr val="C78313"/>
                </a:solidFill>
                <a:latin typeface="Aptos Display" pitchFamily="34" charset="0"/>
                <a:ea typeface="Aptos Display" pitchFamily="34" charset="-122"/>
                <a:cs typeface="Aptos Display" pitchFamily="34" charset="-120"/>
              </a:rPr>
              <a:t>RÈGLE DE SIMULATION</a:t>
            </a:r>
            <a:endParaRPr lang="en-US" sz="1530" dirty="0"/>
          </a:p>
        </p:txBody>
      </p:sp>
      <p:sp>
        <p:nvSpPr>
          <p:cNvPr id="26" name="Text 23"/>
          <p:cNvSpPr/>
          <p:nvPr/>
        </p:nvSpPr>
        <p:spPr>
          <a:xfrm>
            <a:off x="4009644" y="4623173"/>
            <a:ext cx="7543800" cy="484632"/>
          </a:xfrm>
          <a:prstGeom prst="rect">
            <a:avLst/>
          </a:prstGeom>
          <a:noFill/>
          <a:ln/>
        </p:spPr>
        <p:txBody>
          <a:bodyPr wrap="square" lIns="0" tIns="0" rIns="0" bIns="0" rtlCol="0" anchor="t">
            <a:normAutofit/>
          </a:bodyPr>
          <a:lstStyle/>
          <a:p>
            <a:pPr marL="0" indent="0" algn="l">
              <a:buNone/>
            </a:pPr>
            <a:r>
              <a:rPr lang="en-US" sz="1580" dirty="0">
                <a:solidFill>
                  <a:srgbClr val="18212B"/>
                </a:solidFill>
                <a:latin typeface="Aptos" pitchFamily="34" charset="0"/>
                <a:ea typeface="Aptos" pitchFamily="34" charset="-122"/>
                <a:cs typeface="Aptos" pitchFamily="34" charset="-120"/>
              </a:rPr>
              <a:t>Chaque table de 6–7 personnes DOIT rédiger une résolution municipale à la fin du tour. Elle doit refléter le meilleur compromis à la lumière des échanges.</a:t>
            </a:r>
            <a:endParaRPr lang="en-US" sz="1580" dirty="0"/>
          </a:p>
        </p:txBody>
      </p:sp>
    </p:spTree>
    <p:extLst>
      <p:ext uri="{BB962C8B-B14F-4D97-AF65-F5344CB8AC3E}">
        <p14:creationId xmlns:p14="http://schemas.microsoft.com/office/powerpoint/2010/main" val="34173002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8F6EF">
            <a:alpha val="100000"/>
          </a:srgbClr>
        </a:solidFill>
        <a:effectLst/>
      </p:bgPr>
    </p:bg>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D633F596-5D8F-064E-9D1C-6BB03D2A7ECD}"/>
              </a:ext>
            </a:extLst>
          </p:cNvPr>
          <p:cNvSpPr/>
          <p:nvPr/>
        </p:nvSpPr>
        <p:spPr>
          <a:xfrm>
            <a:off x="0" y="0"/>
            <a:ext cx="12192000" cy="76200"/>
          </a:xfrm>
          <a:prstGeom prst="rect">
            <a:avLst/>
          </a:prstGeom>
          <a:solidFill>
            <a:srgbClr val="1668A5"/>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3" name="ZoneTexte 2">
            <a:extLst>
              <a:ext uri="{FF2B5EF4-FFF2-40B4-BE49-F238E27FC236}">
                <a16:creationId xmlns:a16="http://schemas.microsoft.com/office/drawing/2014/main" id="{A637B4E0-606F-AE46-8D0A-04F1691AD26B}"/>
              </a:ext>
            </a:extLst>
          </p:cNvPr>
          <p:cNvSpPr txBox="1"/>
          <p:nvPr/>
        </p:nvSpPr>
        <p:spPr>
          <a:xfrm>
            <a:off x="508000" y="279400"/>
            <a:ext cx="11176000" cy="482600"/>
          </a:xfrm>
          <a:prstGeom prst="rect">
            <a:avLst/>
          </a:prstGeom>
          <a:noFill/>
        </p:spPr>
        <p:txBody>
          <a:bodyPr vertOverflow="overflow" vert="horz" wrap="square" rtlCol="0" anchor="t">
            <a:noAutofit/>
          </a:bodyPr>
          <a:lstStyle/>
          <a:p>
            <a:pPr algn="l"/>
            <a:r>
              <a:rPr lang="fr-CA" sz="2400" b="1">
                <a:solidFill>
                  <a:srgbClr val="1668A5"/>
                </a:solidFill>
                <a:latin typeface="Aptos Display"/>
              </a:rPr>
              <a:t>SAINTE-VALÉRIE, MRC DES HAUTS-BOIS</a:t>
            </a:r>
          </a:p>
        </p:txBody>
      </p:sp>
      <p:sp>
        <p:nvSpPr>
          <p:cNvPr id="4" name="ZoneTexte 3">
            <a:extLst>
              <a:ext uri="{FF2B5EF4-FFF2-40B4-BE49-F238E27FC236}">
                <a16:creationId xmlns:a16="http://schemas.microsoft.com/office/drawing/2014/main" id="{4917A38A-83A0-0742-9B8C-360129C76861}"/>
              </a:ext>
            </a:extLst>
          </p:cNvPr>
          <p:cNvSpPr txBox="1"/>
          <p:nvPr/>
        </p:nvSpPr>
        <p:spPr>
          <a:xfrm>
            <a:off x="508000" y="787400"/>
            <a:ext cx="11176000" cy="279400"/>
          </a:xfrm>
          <a:prstGeom prst="rect">
            <a:avLst/>
          </a:prstGeom>
          <a:noFill/>
        </p:spPr>
        <p:txBody>
          <a:bodyPr vertOverflow="overflow" vert="horz" wrap="square" rtlCol="0" anchor="t">
            <a:noAutofit/>
          </a:bodyPr>
          <a:lstStyle/>
          <a:p>
            <a:pPr algn="l"/>
            <a:r>
              <a:rPr lang="fr-CA" sz="1400" i="1">
                <a:solidFill>
                  <a:srgbClr val="3FB2DC"/>
                </a:solidFill>
                <a:latin typeface="Aptos"/>
              </a:rPr>
              <a:t>Le territoire que tu vas gouverner aujourd’hui.</a:t>
            </a:r>
          </a:p>
        </p:txBody>
      </p:sp>
      <p:sp>
        <p:nvSpPr>
          <p:cNvPr id="5" name="Rectangle 4">
            <a:extLst>
              <a:ext uri="{FF2B5EF4-FFF2-40B4-BE49-F238E27FC236}">
                <a16:creationId xmlns:a16="http://schemas.microsoft.com/office/drawing/2014/main" id="{5D5B5F90-4D3E-B445-83A2-ABD86B5CCE9F}"/>
              </a:ext>
            </a:extLst>
          </p:cNvPr>
          <p:cNvSpPr/>
          <p:nvPr/>
        </p:nvSpPr>
        <p:spPr>
          <a:xfrm>
            <a:off x="508000" y="1168400"/>
            <a:ext cx="11176000" cy="12700"/>
          </a:xfrm>
          <a:prstGeom prst="rect">
            <a:avLst/>
          </a:prstGeom>
          <a:solidFill>
            <a:srgbClr val="D8D2C5"/>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6" name="Rectangle 5">
            <a:extLst>
              <a:ext uri="{FF2B5EF4-FFF2-40B4-BE49-F238E27FC236}">
                <a16:creationId xmlns:a16="http://schemas.microsoft.com/office/drawing/2014/main" id="{8BD28613-589E-9746-996C-3ED0E0BA36DD}"/>
              </a:ext>
            </a:extLst>
          </p:cNvPr>
          <p:cNvSpPr/>
          <p:nvPr/>
        </p:nvSpPr>
        <p:spPr>
          <a:xfrm>
            <a:off x="508000" y="1333500"/>
            <a:ext cx="3556000" cy="2222500"/>
          </a:xfrm>
          <a:prstGeom prst="rect">
            <a:avLst/>
          </a:prstGeom>
          <a:solidFill>
            <a:srgbClr val="FFFFFF"/>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7" name="Rectangle 6">
            <a:extLst>
              <a:ext uri="{FF2B5EF4-FFF2-40B4-BE49-F238E27FC236}">
                <a16:creationId xmlns:a16="http://schemas.microsoft.com/office/drawing/2014/main" id="{5DEFF812-EE5E-6F45-9565-E7B81A6CB043}"/>
              </a:ext>
            </a:extLst>
          </p:cNvPr>
          <p:cNvSpPr/>
          <p:nvPr/>
        </p:nvSpPr>
        <p:spPr>
          <a:xfrm>
            <a:off x="4318000" y="1333500"/>
            <a:ext cx="3556000" cy="2222500"/>
          </a:xfrm>
          <a:prstGeom prst="rect">
            <a:avLst/>
          </a:prstGeom>
          <a:solidFill>
            <a:srgbClr val="E8F0F7"/>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8" name="Rectangle 7">
            <a:extLst>
              <a:ext uri="{FF2B5EF4-FFF2-40B4-BE49-F238E27FC236}">
                <a16:creationId xmlns:a16="http://schemas.microsoft.com/office/drawing/2014/main" id="{F824FA94-99A8-424A-A22B-F72058B92FBE}"/>
              </a:ext>
            </a:extLst>
          </p:cNvPr>
          <p:cNvSpPr/>
          <p:nvPr/>
        </p:nvSpPr>
        <p:spPr>
          <a:xfrm>
            <a:off x="8128000" y="1333500"/>
            <a:ext cx="3556000" cy="2222500"/>
          </a:xfrm>
          <a:prstGeom prst="rect">
            <a:avLst/>
          </a:prstGeom>
          <a:solidFill>
            <a:srgbClr val="FFFFFF"/>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9" name="Rectangle 8">
            <a:extLst>
              <a:ext uri="{FF2B5EF4-FFF2-40B4-BE49-F238E27FC236}">
                <a16:creationId xmlns:a16="http://schemas.microsoft.com/office/drawing/2014/main" id="{084FDFE4-7D8E-F848-840C-457590FD7304}"/>
              </a:ext>
            </a:extLst>
          </p:cNvPr>
          <p:cNvSpPr/>
          <p:nvPr/>
        </p:nvSpPr>
        <p:spPr>
          <a:xfrm>
            <a:off x="508000" y="3746500"/>
            <a:ext cx="3556000" cy="2222500"/>
          </a:xfrm>
          <a:prstGeom prst="rect">
            <a:avLst/>
          </a:prstGeom>
          <a:solidFill>
            <a:srgbClr val="E8F0F7"/>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10" name="Rectangle 9">
            <a:extLst>
              <a:ext uri="{FF2B5EF4-FFF2-40B4-BE49-F238E27FC236}">
                <a16:creationId xmlns:a16="http://schemas.microsoft.com/office/drawing/2014/main" id="{C014A42E-4382-7946-8927-573D0630F489}"/>
              </a:ext>
            </a:extLst>
          </p:cNvPr>
          <p:cNvSpPr/>
          <p:nvPr/>
        </p:nvSpPr>
        <p:spPr>
          <a:xfrm>
            <a:off x="4318000" y="3746500"/>
            <a:ext cx="2531533" cy="2222500"/>
          </a:xfrm>
          <a:prstGeom prst="rect">
            <a:avLst/>
          </a:prstGeom>
          <a:solidFill>
            <a:srgbClr val="FFFFFF"/>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11" name="Rectangle 10">
            <a:extLst>
              <a:ext uri="{FF2B5EF4-FFF2-40B4-BE49-F238E27FC236}">
                <a16:creationId xmlns:a16="http://schemas.microsoft.com/office/drawing/2014/main" id="{527C3737-DE4C-5F46-AE12-5FF41011C7D7}"/>
              </a:ext>
            </a:extLst>
          </p:cNvPr>
          <p:cNvSpPr/>
          <p:nvPr/>
        </p:nvSpPr>
        <p:spPr>
          <a:xfrm>
            <a:off x="7027333" y="3746500"/>
            <a:ext cx="4656667" cy="2222500"/>
          </a:xfrm>
          <a:prstGeom prst="rect">
            <a:avLst/>
          </a:prstGeom>
          <a:solidFill>
            <a:srgbClr val="E8F0F7"/>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12" name="ZoneTexte 11">
            <a:extLst>
              <a:ext uri="{FF2B5EF4-FFF2-40B4-BE49-F238E27FC236}">
                <a16:creationId xmlns:a16="http://schemas.microsoft.com/office/drawing/2014/main" id="{5EA7A804-4A84-4944-900E-EED185D864EC}"/>
              </a:ext>
            </a:extLst>
          </p:cNvPr>
          <p:cNvSpPr txBox="1"/>
          <p:nvPr/>
        </p:nvSpPr>
        <p:spPr>
          <a:xfrm>
            <a:off x="685800" y="1485900"/>
            <a:ext cx="3200400" cy="344710"/>
          </a:xfrm>
          <a:prstGeom prst="rect">
            <a:avLst/>
          </a:prstGeom>
          <a:noFill/>
        </p:spPr>
        <p:txBody>
          <a:bodyPr vertOverflow="overflow" vert="horz" wrap="square" rtlCol="0" anchor="t">
            <a:spAutoFit/>
          </a:bodyPr>
          <a:lstStyle/>
          <a:p>
            <a:pPr marL="0" indent="0">
              <a:lnSpc>
                <a:spcPct val="115000"/>
              </a:lnSpc>
              <a:buNone/>
            </a:pPr>
            <a:r>
              <a:rPr lang="fr-CA" sz="1500" b="1" dirty="0">
                <a:solidFill>
                  <a:srgbClr val="17212F"/>
                </a:solidFill>
                <a:latin typeface="Aptos Display"/>
              </a:rPr>
              <a:t>GÉOGRAPHIE</a:t>
            </a:r>
          </a:p>
        </p:txBody>
      </p:sp>
      <p:sp>
        <p:nvSpPr>
          <p:cNvPr id="13" name="ZoneTexte 12">
            <a:extLst>
              <a:ext uri="{FF2B5EF4-FFF2-40B4-BE49-F238E27FC236}">
                <a16:creationId xmlns:a16="http://schemas.microsoft.com/office/drawing/2014/main" id="{5799672C-8579-F24C-8129-B16A517ACDCA}"/>
              </a:ext>
            </a:extLst>
          </p:cNvPr>
          <p:cNvSpPr txBox="1"/>
          <p:nvPr/>
        </p:nvSpPr>
        <p:spPr>
          <a:xfrm>
            <a:off x="685800" y="1841500"/>
            <a:ext cx="3200400" cy="1096262"/>
          </a:xfrm>
          <a:prstGeom prst="rect">
            <a:avLst/>
          </a:prstGeom>
          <a:noFill/>
        </p:spPr>
        <p:txBody>
          <a:bodyPr vertOverflow="overflow" vert="horz" wrap="square" rtlCol="0" anchor="t">
            <a:spAutoFit/>
          </a:bodyPr>
          <a:lstStyle/>
          <a:p>
            <a:pPr marL="0" indent="0">
              <a:lnSpc>
                <a:spcPct val="120000"/>
              </a:lnSpc>
              <a:buNone/>
            </a:pPr>
            <a:r>
              <a:rPr lang="fr-CA" sz="1100" dirty="0">
                <a:solidFill>
                  <a:srgbClr val="17212F"/>
                </a:solidFill>
                <a:latin typeface="Aptos"/>
              </a:rPr>
              <a:t>Vallée fluviale traversée par la rivière, collines boisées au nord et au sud, route principale est-ouest, pont au centre. Zone inondable cartographiée selon les données LiDAR 2021 et la modélisation hydraulique 2D 2024.</a:t>
            </a:r>
          </a:p>
        </p:txBody>
      </p:sp>
      <p:sp>
        <p:nvSpPr>
          <p:cNvPr id="14" name="ZoneTexte 13">
            <a:extLst>
              <a:ext uri="{FF2B5EF4-FFF2-40B4-BE49-F238E27FC236}">
                <a16:creationId xmlns:a16="http://schemas.microsoft.com/office/drawing/2014/main" id="{9BE83BD1-6335-A945-99C5-24D34064A271}"/>
              </a:ext>
            </a:extLst>
          </p:cNvPr>
          <p:cNvSpPr txBox="1"/>
          <p:nvPr/>
        </p:nvSpPr>
        <p:spPr>
          <a:xfrm>
            <a:off x="4495800" y="1485900"/>
            <a:ext cx="3200400" cy="344710"/>
          </a:xfrm>
          <a:prstGeom prst="rect">
            <a:avLst/>
          </a:prstGeom>
          <a:noFill/>
        </p:spPr>
        <p:txBody>
          <a:bodyPr vertOverflow="overflow" vert="horz" wrap="square" rtlCol="0" anchor="t">
            <a:spAutoFit/>
          </a:bodyPr>
          <a:lstStyle/>
          <a:p>
            <a:pPr marL="0" indent="0">
              <a:lnSpc>
                <a:spcPct val="115000"/>
              </a:lnSpc>
              <a:buNone/>
            </a:pPr>
            <a:r>
              <a:rPr lang="fr-CA" sz="1500" b="1" dirty="0">
                <a:solidFill>
                  <a:srgbClr val="17212F"/>
                </a:solidFill>
                <a:latin typeface="Aptos Display"/>
              </a:rPr>
              <a:t>POPULATION</a:t>
            </a:r>
          </a:p>
        </p:txBody>
      </p:sp>
      <p:sp>
        <p:nvSpPr>
          <p:cNvPr id="15" name="ZoneTexte 14">
            <a:extLst>
              <a:ext uri="{FF2B5EF4-FFF2-40B4-BE49-F238E27FC236}">
                <a16:creationId xmlns:a16="http://schemas.microsoft.com/office/drawing/2014/main" id="{3A697C19-EBB0-B94D-AEC1-47CD9EECFB37}"/>
              </a:ext>
            </a:extLst>
          </p:cNvPr>
          <p:cNvSpPr txBox="1"/>
          <p:nvPr/>
        </p:nvSpPr>
        <p:spPr>
          <a:xfrm>
            <a:off x="4495800" y="1841500"/>
            <a:ext cx="3200400" cy="1096262"/>
          </a:xfrm>
          <a:prstGeom prst="rect">
            <a:avLst/>
          </a:prstGeom>
          <a:noFill/>
        </p:spPr>
        <p:txBody>
          <a:bodyPr vertOverflow="overflow" vert="horz" wrap="square" rtlCol="0" anchor="t">
            <a:spAutoFit/>
          </a:bodyPr>
          <a:lstStyle/>
          <a:p>
            <a:pPr marL="0" indent="0">
              <a:lnSpc>
                <a:spcPct val="120000"/>
              </a:lnSpc>
              <a:buNone/>
            </a:pPr>
            <a:r>
              <a:rPr lang="fr-CA" sz="1100" dirty="0">
                <a:solidFill>
                  <a:srgbClr val="17212F"/>
                </a:solidFill>
                <a:latin typeface="Aptos"/>
              </a:rPr>
              <a:t>Environ 1800 habitantes et habitants. Environ 350 ménages. Population vieillissante typique du Québec rural : 15 % de 65 ans et plus. Solde migratoire stable, légère croissance par les arrivants retraités.</a:t>
            </a:r>
          </a:p>
        </p:txBody>
      </p:sp>
      <p:sp>
        <p:nvSpPr>
          <p:cNvPr id="16" name="ZoneTexte 15">
            <a:extLst>
              <a:ext uri="{FF2B5EF4-FFF2-40B4-BE49-F238E27FC236}">
                <a16:creationId xmlns:a16="http://schemas.microsoft.com/office/drawing/2014/main" id="{2F10D15F-C326-7941-97E3-43263B298560}"/>
              </a:ext>
            </a:extLst>
          </p:cNvPr>
          <p:cNvSpPr txBox="1"/>
          <p:nvPr/>
        </p:nvSpPr>
        <p:spPr>
          <a:xfrm>
            <a:off x="8305800" y="1485900"/>
            <a:ext cx="3200400" cy="344710"/>
          </a:xfrm>
          <a:prstGeom prst="rect">
            <a:avLst/>
          </a:prstGeom>
          <a:noFill/>
        </p:spPr>
        <p:txBody>
          <a:bodyPr vertOverflow="overflow" vert="horz" wrap="square" rtlCol="0" anchor="t">
            <a:spAutoFit/>
          </a:bodyPr>
          <a:lstStyle/>
          <a:p>
            <a:pPr marL="0" indent="0">
              <a:lnSpc>
                <a:spcPct val="115000"/>
              </a:lnSpc>
              <a:buNone/>
            </a:pPr>
            <a:r>
              <a:rPr lang="fr-CA" sz="1500" b="1" dirty="0">
                <a:solidFill>
                  <a:srgbClr val="17212F"/>
                </a:solidFill>
                <a:latin typeface="Aptos Display"/>
              </a:rPr>
              <a:t>ÉCONOMIE</a:t>
            </a:r>
          </a:p>
        </p:txBody>
      </p:sp>
      <p:sp>
        <p:nvSpPr>
          <p:cNvPr id="17" name="ZoneTexte 16">
            <a:extLst>
              <a:ext uri="{FF2B5EF4-FFF2-40B4-BE49-F238E27FC236}">
                <a16:creationId xmlns:a16="http://schemas.microsoft.com/office/drawing/2014/main" id="{B198C001-0B60-2B49-92CD-DEE81FBF0710}"/>
              </a:ext>
            </a:extLst>
          </p:cNvPr>
          <p:cNvSpPr txBox="1"/>
          <p:nvPr/>
        </p:nvSpPr>
        <p:spPr>
          <a:xfrm>
            <a:off x="8305800" y="1841500"/>
            <a:ext cx="3200400" cy="1299395"/>
          </a:xfrm>
          <a:prstGeom prst="rect">
            <a:avLst/>
          </a:prstGeom>
          <a:noFill/>
        </p:spPr>
        <p:txBody>
          <a:bodyPr vertOverflow="overflow" vert="horz" wrap="square" rtlCol="0" anchor="t">
            <a:spAutoFit/>
          </a:bodyPr>
          <a:lstStyle/>
          <a:p>
            <a:pPr marL="0" indent="0">
              <a:lnSpc>
                <a:spcPct val="120000"/>
              </a:lnSpc>
              <a:buNone/>
            </a:pPr>
            <a:r>
              <a:rPr lang="fr-CA" sz="1100" dirty="0">
                <a:solidFill>
                  <a:srgbClr val="17212F"/>
                </a:solidFill>
                <a:latin typeface="Aptos"/>
              </a:rPr>
              <a:t>PME manufacturière de 80 emplois (composants électromécaniques, fondée en 1968). Camping municipal privatisé en 2014, 120 emplacements et 8 chalets locatifs, 12 emplois saisonniers. Commerce et services de proximité. Solde de navetteurs vers les centres urbains voisins.</a:t>
            </a:r>
          </a:p>
        </p:txBody>
      </p:sp>
      <p:sp>
        <p:nvSpPr>
          <p:cNvPr id="18" name="ZoneTexte 17">
            <a:extLst>
              <a:ext uri="{FF2B5EF4-FFF2-40B4-BE49-F238E27FC236}">
                <a16:creationId xmlns:a16="http://schemas.microsoft.com/office/drawing/2014/main" id="{90F75083-12ED-1248-9DF8-81A63535BC1C}"/>
              </a:ext>
            </a:extLst>
          </p:cNvPr>
          <p:cNvSpPr txBox="1"/>
          <p:nvPr/>
        </p:nvSpPr>
        <p:spPr>
          <a:xfrm>
            <a:off x="685800" y="3898900"/>
            <a:ext cx="3200400" cy="344710"/>
          </a:xfrm>
          <a:prstGeom prst="rect">
            <a:avLst/>
          </a:prstGeom>
          <a:noFill/>
        </p:spPr>
        <p:txBody>
          <a:bodyPr vertOverflow="overflow" vert="horz" wrap="square" rtlCol="0" anchor="t">
            <a:spAutoFit/>
          </a:bodyPr>
          <a:lstStyle/>
          <a:p>
            <a:pPr marL="0" indent="0">
              <a:lnSpc>
                <a:spcPct val="115000"/>
              </a:lnSpc>
              <a:buNone/>
            </a:pPr>
            <a:r>
              <a:rPr lang="fr-CA" sz="1500" b="1" dirty="0">
                <a:solidFill>
                  <a:srgbClr val="17212F"/>
                </a:solidFill>
                <a:latin typeface="Aptos Display"/>
              </a:rPr>
              <a:t>PATRIMOINE BÂTI</a:t>
            </a:r>
          </a:p>
        </p:txBody>
      </p:sp>
      <p:sp>
        <p:nvSpPr>
          <p:cNvPr id="19" name="ZoneTexte 18">
            <a:extLst>
              <a:ext uri="{FF2B5EF4-FFF2-40B4-BE49-F238E27FC236}">
                <a16:creationId xmlns:a16="http://schemas.microsoft.com/office/drawing/2014/main" id="{3E6C3D52-D08C-4B4E-B2DA-3476FD3FFA07}"/>
              </a:ext>
            </a:extLst>
          </p:cNvPr>
          <p:cNvSpPr txBox="1"/>
          <p:nvPr/>
        </p:nvSpPr>
        <p:spPr>
          <a:xfrm>
            <a:off x="685800" y="4254500"/>
            <a:ext cx="3200400" cy="1096262"/>
          </a:xfrm>
          <a:prstGeom prst="rect">
            <a:avLst/>
          </a:prstGeom>
          <a:noFill/>
        </p:spPr>
        <p:txBody>
          <a:bodyPr vertOverflow="overflow" vert="horz" wrap="square" rtlCol="0" anchor="t">
            <a:spAutoFit/>
          </a:bodyPr>
          <a:lstStyle/>
          <a:p>
            <a:pPr marL="0" indent="0">
              <a:lnSpc>
                <a:spcPct val="120000"/>
              </a:lnSpc>
              <a:buNone/>
            </a:pPr>
            <a:r>
              <a:rPr lang="fr-CA" sz="1100" dirty="0">
                <a:solidFill>
                  <a:srgbClr val="17212F"/>
                </a:solidFill>
                <a:latin typeface="Aptos"/>
              </a:rPr>
              <a:t>Cœur du village daté du XIXᵉ siècle. Église Saint-Valère, 1882. Maison Tremblay-Côté, 1867. Ancien moulin Pelletier. Quartier résidentiel patrimonial le long de la rivière, plusieurs maisons inscrites à l’inventaire du patrimoine immobilier.</a:t>
            </a:r>
          </a:p>
        </p:txBody>
      </p:sp>
      <p:sp>
        <p:nvSpPr>
          <p:cNvPr id="20" name="ZoneTexte 19">
            <a:extLst>
              <a:ext uri="{FF2B5EF4-FFF2-40B4-BE49-F238E27FC236}">
                <a16:creationId xmlns:a16="http://schemas.microsoft.com/office/drawing/2014/main" id="{42635218-AB9B-FD47-996B-2A3C8795B12A}"/>
              </a:ext>
            </a:extLst>
          </p:cNvPr>
          <p:cNvSpPr txBox="1"/>
          <p:nvPr/>
        </p:nvSpPr>
        <p:spPr>
          <a:xfrm>
            <a:off x="4495800" y="3898900"/>
            <a:ext cx="3200400" cy="344710"/>
          </a:xfrm>
          <a:prstGeom prst="rect">
            <a:avLst/>
          </a:prstGeom>
          <a:noFill/>
        </p:spPr>
        <p:txBody>
          <a:bodyPr vertOverflow="overflow" vert="horz" wrap="square" rtlCol="0" anchor="t">
            <a:spAutoFit/>
          </a:bodyPr>
          <a:lstStyle/>
          <a:p>
            <a:pPr marL="0" indent="0">
              <a:lnSpc>
                <a:spcPct val="115000"/>
              </a:lnSpc>
              <a:buNone/>
            </a:pPr>
            <a:r>
              <a:rPr lang="fr-CA" sz="1500" b="1" dirty="0">
                <a:solidFill>
                  <a:srgbClr val="17212F"/>
                </a:solidFill>
                <a:latin typeface="Aptos Display"/>
              </a:rPr>
              <a:t>GOUVERNANCE</a:t>
            </a:r>
          </a:p>
        </p:txBody>
      </p:sp>
      <p:sp>
        <p:nvSpPr>
          <p:cNvPr id="21" name="ZoneTexte 20">
            <a:extLst>
              <a:ext uri="{FF2B5EF4-FFF2-40B4-BE49-F238E27FC236}">
                <a16:creationId xmlns:a16="http://schemas.microsoft.com/office/drawing/2014/main" id="{572467CA-15AE-AB45-8741-964F942FFF9D}"/>
              </a:ext>
            </a:extLst>
          </p:cNvPr>
          <p:cNvSpPr txBox="1"/>
          <p:nvPr/>
        </p:nvSpPr>
        <p:spPr>
          <a:xfrm>
            <a:off x="4495800" y="4254500"/>
            <a:ext cx="2252133" cy="1502527"/>
          </a:xfrm>
          <a:prstGeom prst="rect">
            <a:avLst/>
          </a:prstGeom>
          <a:noFill/>
        </p:spPr>
        <p:txBody>
          <a:bodyPr vertOverflow="overflow" vert="horz" wrap="square" rtlCol="0" anchor="t">
            <a:spAutoFit/>
          </a:bodyPr>
          <a:lstStyle/>
          <a:p>
            <a:pPr marL="0" indent="0">
              <a:lnSpc>
                <a:spcPct val="120000"/>
              </a:lnSpc>
              <a:buNone/>
            </a:pPr>
            <a:r>
              <a:rPr lang="fr-CA" sz="1100" dirty="0">
                <a:solidFill>
                  <a:srgbClr val="17212F"/>
                </a:solidFill>
                <a:latin typeface="Aptos"/>
              </a:rPr>
              <a:t>Conseil municipal : mairie plus six sièges de conseil (la simulation condense la délibération à deux votes). Direction générale qui assure aussi la sécurité civile. Service incendie volontaire de 28 pompières et pompiers.</a:t>
            </a:r>
          </a:p>
        </p:txBody>
      </p:sp>
      <p:sp>
        <p:nvSpPr>
          <p:cNvPr id="22" name="ZoneTexte 21">
            <a:extLst>
              <a:ext uri="{FF2B5EF4-FFF2-40B4-BE49-F238E27FC236}">
                <a16:creationId xmlns:a16="http://schemas.microsoft.com/office/drawing/2014/main" id="{A2BB7BFF-2C19-9840-8843-724BADDE1A9C}"/>
              </a:ext>
            </a:extLst>
          </p:cNvPr>
          <p:cNvSpPr txBox="1"/>
          <p:nvPr/>
        </p:nvSpPr>
        <p:spPr>
          <a:xfrm>
            <a:off x="7059644" y="3890875"/>
            <a:ext cx="3200400" cy="344710"/>
          </a:xfrm>
          <a:prstGeom prst="rect">
            <a:avLst/>
          </a:prstGeom>
          <a:noFill/>
        </p:spPr>
        <p:txBody>
          <a:bodyPr vertOverflow="overflow" vert="horz" wrap="square" rtlCol="0" anchor="t">
            <a:spAutoFit/>
          </a:bodyPr>
          <a:lstStyle/>
          <a:p>
            <a:pPr marL="0" indent="0">
              <a:lnSpc>
                <a:spcPct val="115000"/>
              </a:lnSpc>
              <a:buNone/>
            </a:pPr>
            <a:r>
              <a:rPr lang="fr-CA" sz="1500" b="1" dirty="0">
                <a:solidFill>
                  <a:srgbClr val="17212F"/>
                </a:solidFill>
                <a:latin typeface="Aptos Display"/>
              </a:rPr>
              <a:t>IDENTITÉ</a:t>
            </a:r>
          </a:p>
        </p:txBody>
      </p:sp>
      <p:sp>
        <p:nvSpPr>
          <p:cNvPr id="23" name="ZoneTexte 22">
            <a:extLst>
              <a:ext uri="{FF2B5EF4-FFF2-40B4-BE49-F238E27FC236}">
                <a16:creationId xmlns:a16="http://schemas.microsoft.com/office/drawing/2014/main" id="{9D5B9FC6-6C75-6948-8E65-73ED8232EDE6}"/>
              </a:ext>
            </a:extLst>
          </p:cNvPr>
          <p:cNvSpPr txBox="1"/>
          <p:nvPr/>
        </p:nvSpPr>
        <p:spPr>
          <a:xfrm>
            <a:off x="7059644" y="4246475"/>
            <a:ext cx="2820956" cy="1502527"/>
          </a:xfrm>
          <a:prstGeom prst="rect">
            <a:avLst/>
          </a:prstGeom>
          <a:noFill/>
        </p:spPr>
        <p:txBody>
          <a:bodyPr vertOverflow="overflow" vert="horz" wrap="square" rtlCol="0" anchor="t">
            <a:spAutoFit/>
          </a:bodyPr>
          <a:lstStyle/>
          <a:p>
            <a:pPr marL="0" indent="0">
              <a:lnSpc>
                <a:spcPct val="120000"/>
              </a:lnSpc>
              <a:buNone/>
            </a:pPr>
            <a:r>
              <a:rPr lang="fr-CA" sz="1100" dirty="0">
                <a:solidFill>
                  <a:srgbClr val="17212F"/>
                </a:solidFill>
                <a:latin typeface="Aptos"/>
              </a:rPr>
              <a:t>Devise : TRANS AQUAS, à travers les eaux. Blason : draveur sur radeau de billes, héritage du flottage du bois sur la rivière au XIXᵉ siècle. Le village s’est construit autour de l’eau, hier ressource économique, aujourd’hui source de risque et d’attractivité touristique.</a:t>
            </a:r>
          </a:p>
        </p:txBody>
      </p:sp>
      <p:sp>
        <p:nvSpPr>
          <p:cNvPr id="24" name="Rectangle 23">
            <a:extLst>
              <a:ext uri="{FF2B5EF4-FFF2-40B4-BE49-F238E27FC236}">
                <a16:creationId xmlns:a16="http://schemas.microsoft.com/office/drawing/2014/main" id="{B0C08751-310D-F94D-A21A-06C9F9121BAD}"/>
              </a:ext>
            </a:extLst>
          </p:cNvPr>
          <p:cNvSpPr/>
          <p:nvPr/>
        </p:nvSpPr>
        <p:spPr>
          <a:xfrm>
            <a:off x="508000" y="6096000"/>
            <a:ext cx="11176000" cy="12700"/>
          </a:xfrm>
          <a:prstGeom prst="rect">
            <a:avLst/>
          </a:prstGeom>
          <a:solidFill>
            <a:srgbClr val="D8D2C5"/>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25" name="ZoneTexte 24">
            <a:extLst>
              <a:ext uri="{FF2B5EF4-FFF2-40B4-BE49-F238E27FC236}">
                <a16:creationId xmlns:a16="http://schemas.microsoft.com/office/drawing/2014/main" id="{61D05E65-D195-534A-809A-503A4C66DFB9}"/>
              </a:ext>
            </a:extLst>
          </p:cNvPr>
          <p:cNvSpPr txBox="1"/>
          <p:nvPr/>
        </p:nvSpPr>
        <p:spPr>
          <a:xfrm>
            <a:off x="508000" y="6197600"/>
            <a:ext cx="11176000" cy="326115"/>
          </a:xfrm>
          <a:prstGeom prst="rect">
            <a:avLst/>
          </a:prstGeom>
          <a:noFill/>
        </p:spPr>
        <p:txBody>
          <a:bodyPr vertOverflow="overflow" vert="horz" wrap="square" rtlCol="0" anchor="t">
            <a:spAutoFit/>
          </a:bodyPr>
          <a:lstStyle/>
          <a:p>
            <a:pPr marL="0" indent="0" algn="ctr">
              <a:lnSpc>
                <a:spcPct val="125000"/>
              </a:lnSpc>
              <a:buNone/>
            </a:pPr>
            <a:r>
              <a:rPr lang="fr-CA" sz="1300" i="1" dirty="0">
                <a:solidFill>
                  <a:srgbClr val="3FB2DC"/>
                </a:solidFill>
                <a:latin typeface="Aptos"/>
              </a:rPr>
              <a:t>Sainte-Valérie est fictive, mais conçue pour ressembler à plus d’une centaine de villages québécois en zone inondable. Ce que tu vas y vivre vaut pour eux.</a:t>
            </a:r>
          </a:p>
        </p:txBody>
      </p:sp>
      <p:pic>
        <p:nvPicPr>
          <p:cNvPr id="26" name="Image 25">
            <a:extLst>
              <a:ext uri="{FF2B5EF4-FFF2-40B4-BE49-F238E27FC236}">
                <a16:creationId xmlns:a16="http://schemas.microsoft.com/office/drawing/2014/main" id="{3FAFCBE3-A1C4-B6A6-F227-1163D76E8F10}"/>
              </a:ext>
            </a:extLst>
          </p:cNvPr>
          <p:cNvPicPr>
            <a:picLocks noChangeAspect="1"/>
          </p:cNvPicPr>
          <p:nvPr/>
        </p:nvPicPr>
        <p:blipFill>
          <a:blip r:embed="rId2"/>
          <a:stretch/>
        </p:blipFill>
        <p:spPr>
          <a:xfrm>
            <a:off x="9912911" y="3977341"/>
            <a:ext cx="1684866" cy="1779686"/>
          </a:xfrm>
          <a:prstGeom prst="rect">
            <a:avLst/>
          </a:prstGeom>
        </p:spPr>
      </p:pic>
    </p:spTree>
    <p:extLst>
      <p:ext uri="{BB962C8B-B14F-4D97-AF65-F5344CB8AC3E}">
        <p14:creationId xmlns:p14="http://schemas.microsoft.com/office/powerpoint/2010/main" val="247034726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5D6403A7-2DCE-9761-1B70-2BCC5DEB7F8C}"/>
              </a:ext>
            </a:extLst>
          </p:cNvPr>
          <p:cNvPicPr>
            <a:picLocks noChangeAspect="1"/>
          </p:cNvPicPr>
          <p:nvPr/>
        </p:nvPicPr>
        <p:blipFill>
          <a:blip r:embed="rId2"/>
          <a:stretch>
            <a:fillRect/>
          </a:stretch>
        </p:blipFill>
        <p:spPr>
          <a:xfrm>
            <a:off x="3238" y="0"/>
            <a:ext cx="12185523" cy="6858000"/>
          </a:xfrm>
          <a:prstGeom prst="rect">
            <a:avLst/>
          </a:prstGeom>
        </p:spPr>
      </p:pic>
    </p:spTree>
    <p:extLst>
      <p:ext uri="{BB962C8B-B14F-4D97-AF65-F5344CB8AC3E}">
        <p14:creationId xmlns:p14="http://schemas.microsoft.com/office/powerpoint/2010/main" val="113615190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5A08CBA-4F84-3448-A538-035A9A74920D}"/>
              </a:ext>
            </a:extLst>
          </p:cNvPr>
          <p:cNvSpPr/>
          <p:nvPr/>
        </p:nvSpPr>
        <p:spPr>
          <a:xfrm>
            <a:off x="0" y="165100"/>
            <a:ext cx="12192000" cy="6858000"/>
          </a:xfrm>
          <a:prstGeom prst="rect">
            <a:avLst/>
          </a:prstGeom>
          <a:solidFill>
            <a:srgbClr val="F8F6EF"/>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3" name="Rectangle 2">
            <a:extLst>
              <a:ext uri="{FF2B5EF4-FFF2-40B4-BE49-F238E27FC236}">
                <a16:creationId xmlns:a16="http://schemas.microsoft.com/office/drawing/2014/main" id="{CCF2B196-E501-5C4B-87C4-9CD2B915BE0C}"/>
              </a:ext>
            </a:extLst>
          </p:cNvPr>
          <p:cNvSpPr/>
          <p:nvPr/>
        </p:nvSpPr>
        <p:spPr>
          <a:xfrm>
            <a:off x="0" y="0"/>
            <a:ext cx="12192000" cy="165100"/>
          </a:xfrm>
          <a:prstGeom prst="rect">
            <a:avLst/>
          </a:prstGeom>
          <a:solidFill>
            <a:srgbClr val="1668A5"/>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4" name="ZoneTexte 3">
            <a:extLst>
              <a:ext uri="{FF2B5EF4-FFF2-40B4-BE49-F238E27FC236}">
                <a16:creationId xmlns:a16="http://schemas.microsoft.com/office/drawing/2014/main" id="{828838ED-3C42-A748-97D6-9F7205864AB1}"/>
              </a:ext>
            </a:extLst>
          </p:cNvPr>
          <p:cNvSpPr txBox="1"/>
          <p:nvPr/>
        </p:nvSpPr>
        <p:spPr>
          <a:xfrm>
            <a:off x="508000" y="342900"/>
            <a:ext cx="11176000" cy="482600"/>
          </a:xfrm>
          <a:prstGeom prst="rect">
            <a:avLst/>
          </a:prstGeom>
          <a:noFill/>
          <a:ln>
            <a:noFill/>
          </a:ln>
        </p:spPr>
        <p:txBody>
          <a:bodyPr vertOverflow="overflow" vert="horz" wrap="square" rtlCol="0" anchor="t">
            <a:noAutofit/>
          </a:bodyPr>
          <a:lstStyle/>
          <a:p>
            <a:pPr marL="0" indent="0">
              <a:buNone/>
            </a:pPr>
            <a:r>
              <a:rPr lang="fr-CA" sz="3000" b="1" dirty="0">
                <a:solidFill>
                  <a:srgbClr val="1668A5"/>
                </a:solidFill>
                <a:latin typeface="Aptos Display"/>
              </a:rPr>
              <a:t>LE MANDAT DU COMITÉ DE PRÉVENTION</a:t>
            </a:r>
          </a:p>
        </p:txBody>
      </p:sp>
      <p:sp>
        <p:nvSpPr>
          <p:cNvPr id="5" name="ZoneTexte 4">
            <a:extLst>
              <a:ext uri="{FF2B5EF4-FFF2-40B4-BE49-F238E27FC236}">
                <a16:creationId xmlns:a16="http://schemas.microsoft.com/office/drawing/2014/main" id="{51F69D40-B012-9446-8C47-35E14ECEFBD6}"/>
              </a:ext>
            </a:extLst>
          </p:cNvPr>
          <p:cNvSpPr txBox="1"/>
          <p:nvPr/>
        </p:nvSpPr>
        <p:spPr>
          <a:xfrm>
            <a:off x="520700" y="863600"/>
            <a:ext cx="11176000" cy="279400"/>
          </a:xfrm>
          <a:prstGeom prst="rect">
            <a:avLst/>
          </a:prstGeom>
          <a:noFill/>
          <a:ln>
            <a:noFill/>
          </a:ln>
        </p:spPr>
        <p:txBody>
          <a:bodyPr vertOverflow="overflow" vert="horz" wrap="square" rtlCol="0" anchor="t">
            <a:noAutofit/>
          </a:bodyPr>
          <a:lstStyle/>
          <a:p>
            <a:pPr marL="0" indent="0">
              <a:buNone/>
            </a:pPr>
            <a:r>
              <a:rPr lang="fr-CA" sz="1550" i="1" dirty="0">
                <a:solidFill>
                  <a:srgbClr val="5B6570"/>
                </a:solidFill>
                <a:latin typeface="Aptos"/>
              </a:rPr>
              <a:t>Sainte-Valérie convoque son comité pour identifier et hiérarchiser les mesures préventives à engager dès cette année.</a:t>
            </a:r>
          </a:p>
        </p:txBody>
      </p:sp>
      <p:cxnSp>
        <p:nvCxnSpPr>
          <p:cNvPr id="6" name="Connecteur droit avec flèche 5">
            <a:extLst>
              <a:ext uri="{FF2B5EF4-FFF2-40B4-BE49-F238E27FC236}">
                <a16:creationId xmlns:a16="http://schemas.microsoft.com/office/drawing/2014/main" id="{CCE6B539-02D6-3040-BD37-0C4D3FB3A9EC}"/>
              </a:ext>
            </a:extLst>
          </p:cNvPr>
          <p:cNvCxnSpPr/>
          <p:nvPr/>
        </p:nvCxnSpPr>
        <p:spPr>
          <a:xfrm>
            <a:off x="508000" y="1244600"/>
            <a:ext cx="11176000" cy="0"/>
          </a:xfrm>
          <a:prstGeom prst="straightConnector1">
            <a:avLst/>
          </a:prstGeom>
          <a:ln w="9525" cap="flat" cmpd="sng" algn="ctr">
            <a:solidFill>
              <a:srgbClr val="1668A5"/>
            </a:solidFill>
            <a:prstDash val="solid"/>
            <a:miter lim="800000"/>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5EDE795F-9D9D-3A49-8DE2-C724E923796C}"/>
              </a:ext>
            </a:extLst>
          </p:cNvPr>
          <p:cNvSpPr/>
          <p:nvPr/>
        </p:nvSpPr>
        <p:spPr>
          <a:xfrm>
            <a:off x="508000" y="1587500"/>
            <a:ext cx="11176000" cy="1651000"/>
          </a:xfrm>
          <a:prstGeom prst="rect">
            <a:avLst/>
          </a:prstGeom>
          <a:solidFill>
            <a:srgbClr val="FFFFFF"/>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wrap="square" lIns="203200" tIns="177800" rIns="203200" bIns="177800" rtlCol="0" anchor="t"/>
          <a:lstStyle/>
          <a:p>
            <a:pPr marL="0" indent="0">
              <a:buNone/>
            </a:pPr>
            <a:r>
              <a:rPr lang="fr-CA" sz="1430" b="1" dirty="0">
                <a:solidFill>
                  <a:srgbClr val="1668A5"/>
                </a:solidFill>
                <a:latin typeface="Aptos"/>
              </a:rPr>
              <a:t>COMPOSITION DU COMITÉ</a:t>
            </a:r>
          </a:p>
          <a:p>
            <a:pPr marL="171450" indent="-171450">
              <a:buFont typeface="Arial"/>
              <a:buChar char="•"/>
            </a:pPr>
            <a:r>
              <a:rPr lang="fr-CA" sz="1330" dirty="0">
                <a:solidFill>
                  <a:srgbClr val="17212F"/>
                </a:solidFill>
                <a:latin typeface="Aptos"/>
              </a:rPr>
              <a:t>Mairie et conseil municipal — délibèrent et votent (décision finale).</a:t>
            </a:r>
          </a:p>
          <a:p>
            <a:pPr marL="171450" indent="-171450">
              <a:buFont typeface="Arial"/>
              <a:buChar char="•"/>
            </a:pPr>
            <a:r>
              <a:rPr lang="fr-CA" sz="1330" dirty="0">
                <a:solidFill>
                  <a:srgbClr val="17212F"/>
                </a:solidFill>
                <a:latin typeface="Aptos"/>
              </a:rPr>
              <a:t>Direction générale et sécurité civile — informent sans voter (rôle technique).</a:t>
            </a:r>
          </a:p>
          <a:p>
            <a:pPr marL="171450" indent="-171450">
              <a:buFont typeface="Arial"/>
              <a:buChar char="•"/>
            </a:pPr>
            <a:r>
              <a:rPr lang="fr-CA" sz="1330" dirty="0">
                <a:solidFill>
                  <a:srgbClr val="17212F"/>
                </a:solidFill>
                <a:latin typeface="Aptos"/>
              </a:rPr>
              <a:t>Voix citoyennes consultatives — patrimoine, industrielle, récréo-touristique, citoyenne non touchée.</a:t>
            </a:r>
          </a:p>
        </p:txBody>
      </p:sp>
      <p:sp>
        <p:nvSpPr>
          <p:cNvPr id="8" name="Rectangle 7">
            <a:extLst>
              <a:ext uri="{FF2B5EF4-FFF2-40B4-BE49-F238E27FC236}">
                <a16:creationId xmlns:a16="http://schemas.microsoft.com/office/drawing/2014/main" id="{D70CEB00-90A5-8247-930E-01A66D3719D2}"/>
              </a:ext>
            </a:extLst>
          </p:cNvPr>
          <p:cNvSpPr/>
          <p:nvPr/>
        </p:nvSpPr>
        <p:spPr>
          <a:xfrm>
            <a:off x="508000" y="3238500"/>
            <a:ext cx="11176000" cy="1143000"/>
          </a:xfrm>
          <a:prstGeom prst="rect">
            <a:avLst/>
          </a:prstGeom>
          <a:solidFill>
            <a:srgbClr val="F2F5EE"/>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wrap="square" lIns="203200" tIns="177800" rIns="203200" bIns="177800" rtlCol="0" anchor="t"/>
          <a:lstStyle/>
          <a:p>
            <a:pPr marL="0" indent="0">
              <a:buNone/>
            </a:pPr>
            <a:r>
              <a:rPr lang="fr-CA" sz="1430" b="1" dirty="0">
                <a:solidFill>
                  <a:srgbClr val="1668A5"/>
                </a:solidFill>
                <a:latin typeface="Aptos"/>
              </a:rPr>
              <a:t>MISSION DE LA SÉANCE</a:t>
            </a:r>
          </a:p>
          <a:p>
            <a:pPr marL="0" indent="0">
              <a:buNone/>
            </a:pPr>
            <a:r>
              <a:rPr lang="fr-CA" sz="1430" dirty="0">
                <a:solidFill>
                  <a:srgbClr val="17212F"/>
                </a:solidFill>
                <a:latin typeface="Aptos"/>
              </a:rPr>
              <a:t>Identifier et hiérarchiser les mesures préventives à engager dès cette année, et inscrire le classement retenu sur la résolution du conseil.</a:t>
            </a:r>
          </a:p>
        </p:txBody>
      </p:sp>
      <p:sp>
        <p:nvSpPr>
          <p:cNvPr id="9" name="Rectangle 8">
            <a:extLst>
              <a:ext uri="{FF2B5EF4-FFF2-40B4-BE49-F238E27FC236}">
                <a16:creationId xmlns:a16="http://schemas.microsoft.com/office/drawing/2014/main" id="{958032A3-6778-3E44-A751-53DE16288E6C}"/>
              </a:ext>
            </a:extLst>
          </p:cNvPr>
          <p:cNvSpPr/>
          <p:nvPr/>
        </p:nvSpPr>
        <p:spPr>
          <a:xfrm>
            <a:off x="508000" y="4381500"/>
            <a:ext cx="11176000" cy="889000"/>
          </a:xfrm>
          <a:prstGeom prst="rect">
            <a:avLst/>
          </a:prstGeom>
          <a:solidFill>
            <a:srgbClr val="FFFFFF"/>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wrap="square" lIns="203200" tIns="177800" rIns="203200" bIns="177800" rtlCol="0" anchor="t"/>
          <a:lstStyle/>
          <a:p>
            <a:pPr marL="0" indent="0">
              <a:buNone/>
            </a:pPr>
            <a:r>
              <a:rPr lang="fr-CA" sz="1430" b="1" dirty="0">
                <a:solidFill>
                  <a:srgbClr val="1668A5"/>
                </a:solidFill>
                <a:latin typeface="Aptos"/>
              </a:rPr>
              <a:t>CADRE BUDGÉTAIRE ET DURÉE</a:t>
            </a:r>
          </a:p>
          <a:p>
            <a:pPr marL="0" indent="0">
              <a:buNone/>
            </a:pPr>
            <a:r>
              <a:rPr lang="fr-CA" sz="1430" dirty="0">
                <a:solidFill>
                  <a:srgbClr val="17212F"/>
                </a:solidFill>
                <a:latin typeface="Aptos"/>
              </a:rPr>
              <a:t>Budget initial voté au courant : 100 000 $. Durée de la séance : 15 à 20 minutes.</a:t>
            </a:r>
          </a:p>
        </p:txBody>
      </p:sp>
      <p:sp>
        <p:nvSpPr>
          <p:cNvPr id="10" name="ZoneTexte 9">
            <a:extLst>
              <a:ext uri="{FF2B5EF4-FFF2-40B4-BE49-F238E27FC236}">
                <a16:creationId xmlns:a16="http://schemas.microsoft.com/office/drawing/2014/main" id="{3A384A3D-B642-1743-97FB-2985F48045EA}"/>
              </a:ext>
            </a:extLst>
          </p:cNvPr>
          <p:cNvSpPr txBox="1"/>
          <p:nvPr/>
        </p:nvSpPr>
        <p:spPr>
          <a:xfrm>
            <a:off x="508000" y="6096000"/>
            <a:ext cx="11176000" cy="381000"/>
          </a:xfrm>
          <a:prstGeom prst="rect">
            <a:avLst/>
          </a:prstGeom>
          <a:noFill/>
          <a:ln>
            <a:noFill/>
          </a:ln>
        </p:spPr>
        <p:txBody>
          <a:bodyPr vertOverflow="overflow" vert="horz" wrap="square" rtlCol="0" anchor="t">
            <a:noAutofit/>
          </a:bodyPr>
          <a:lstStyle/>
          <a:p>
            <a:pPr marL="0" indent="0">
              <a:buNone/>
            </a:pPr>
            <a:r>
              <a:rPr lang="fr-CA" sz="1250" dirty="0">
                <a:solidFill>
                  <a:srgbClr val="17212F"/>
                </a:solidFill>
                <a:latin typeface="Aptos"/>
              </a:rPr>
              <a:t>Sortie attendue : un classement écrit des mesures retenues, dans l’ordre de priorité, à inscrire sur la résolution du conseil municipal.</a:t>
            </a:r>
          </a:p>
        </p:txBody>
      </p:sp>
    </p:spTree>
    <p:extLst>
      <p:ext uri="{BB962C8B-B14F-4D97-AF65-F5344CB8AC3E}">
        <p14:creationId xmlns:p14="http://schemas.microsoft.com/office/powerpoint/2010/main" val="75830989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0"/>
            <a:ext cx="12191695" cy="6858000"/>
          </a:xfrm>
          <a:prstGeom prst="rect">
            <a:avLst/>
          </a:prstGeom>
          <a:solidFill>
            <a:srgbClr val="F8F4EA"/>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dirty="0"/>
          </a:p>
        </p:txBody>
      </p:sp>
      <p:sp>
        <p:nvSpPr>
          <p:cNvPr id="3" name="Rectangle 2"/>
          <p:cNvSpPr/>
          <p:nvPr/>
        </p:nvSpPr>
        <p:spPr>
          <a:xfrm>
            <a:off x="0" y="0"/>
            <a:ext cx="12191695" cy="164592"/>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4" name="TextBox 3"/>
          <p:cNvSpPr txBox="1"/>
          <p:nvPr/>
        </p:nvSpPr>
        <p:spPr>
          <a:xfrm>
            <a:off x="548640" y="411480"/>
            <a:ext cx="11064240" cy="553998"/>
          </a:xfrm>
          <a:prstGeom prst="rect">
            <a:avLst/>
          </a:prstGeom>
          <a:noFill/>
        </p:spPr>
        <p:txBody>
          <a:bodyPr wrap="square" lIns="0" tIns="0" rIns="0" bIns="0">
            <a:spAutoFit/>
          </a:bodyPr>
          <a:lstStyle/>
          <a:p>
            <a:pPr algn="l"/>
            <a:r>
              <a:rPr sz="3600" b="1" i="0" spc="400">
                <a:solidFill>
                  <a:srgbClr val="1F5571"/>
                </a:solidFill>
                <a:latin typeface="Aptos Display"/>
              </a:rPr>
              <a:t>DÉROULEMENT D'UN TOUR</a:t>
            </a:r>
          </a:p>
        </p:txBody>
      </p:sp>
      <p:sp>
        <p:nvSpPr>
          <p:cNvPr id="5" name="Rectangle 4"/>
          <p:cNvSpPr/>
          <p:nvPr/>
        </p:nvSpPr>
        <p:spPr>
          <a:xfrm>
            <a:off x="548640" y="972362"/>
            <a:ext cx="11064240" cy="12700"/>
          </a:xfrm>
          <a:prstGeom prst="rect">
            <a:avLst/>
          </a:prstGeom>
          <a:solidFill>
            <a:srgbClr val="3E7A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6" name="TextBox 5"/>
          <p:cNvSpPr txBox="1"/>
          <p:nvPr/>
        </p:nvSpPr>
        <p:spPr>
          <a:xfrm>
            <a:off x="548640" y="1070152"/>
            <a:ext cx="11064240" cy="246221"/>
          </a:xfrm>
          <a:prstGeom prst="rect">
            <a:avLst/>
          </a:prstGeom>
          <a:noFill/>
        </p:spPr>
        <p:txBody>
          <a:bodyPr wrap="square" lIns="0" tIns="0" rIns="0" bIns="0">
            <a:spAutoFit/>
          </a:bodyPr>
          <a:lstStyle/>
          <a:p>
            <a:pPr algn="l"/>
            <a:r>
              <a:rPr sz="1600" b="0" i="1" dirty="0">
                <a:solidFill>
                  <a:srgbClr val="3E7AA8"/>
                </a:solidFill>
                <a:latin typeface="Aptos"/>
              </a:rPr>
              <a:t>Quatre étapes pour faire vivre la </a:t>
            </a:r>
            <a:r>
              <a:rPr sz="1600" b="0" i="1" dirty="0" err="1">
                <a:solidFill>
                  <a:srgbClr val="3E7AA8"/>
                </a:solidFill>
                <a:latin typeface="Aptos"/>
              </a:rPr>
              <a:t>délibération</a:t>
            </a:r>
            <a:r>
              <a:rPr sz="1600" b="0" i="1" dirty="0">
                <a:solidFill>
                  <a:srgbClr val="3E7AA8"/>
                </a:solidFill>
                <a:latin typeface="Aptos"/>
              </a:rPr>
              <a:t> </a:t>
            </a:r>
            <a:r>
              <a:rPr sz="1600" b="0" i="1" dirty="0" err="1">
                <a:solidFill>
                  <a:srgbClr val="3E7AA8"/>
                </a:solidFill>
                <a:latin typeface="Aptos"/>
              </a:rPr>
              <a:t>municipale</a:t>
            </a:r>
            <a:r>
              <a:rPr sz="1600" b="0" i="1" dirty="0">
                <a:solidFill>
                  <a:srgbClr val="3E7AA8"/>
                </a:solidFill>
                <a:latin typeface="Aptos"/>
              </a:rPr>
              <a:t>.</a:t>
            </a:r>
          </a:p>
        </p:txBody>
      </p:sp>
      <p:sp>
        <p:nvSpPr>
          <p:cNvPr id="7" name="Rectangle 6"/>
          <p:cNvSpPr/>
          <p:nvPr/>
        </p:nvSpPr>
        <p:spPr>
          <a:xfrm>
            <a:off x="914400" y="3187700"/>
            <a:ext cx="10332720" cy="25400"/>
          </a:xfrm>
          <a:prstGeom prst="rect">
            <a:avLst/>
          </a:prstGeom>
          <a:solidFill>
            <a:srgbClr val="3E7A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8" name="Oval 7"/>
          <p:cNvSpPr/>
          <p:nvPr/>
        </p:nvSpPr>
        <p:spPr>
          <a:xfrm>
            <a:off x="1619859" y="1820256"/>
            <a:ext cx="640080" cy="640080"/>
          </a:xfrm>
          <a:prstGeom prst="ellipse">
            <a:avLst/>
          </a:prstGeom>
          <a:solidFill>
            <a:srgbClr val="1F5571"/>
          </a:solidFill>
          <a:ln>
            <a:solidFill>
              <a:srgbClr val="1F557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9" name="TextBox 8"/>
          <p:cNvSpPr txBox="1"/>
          <p:nvPr/>
        </p:nvSpPr>
        <p:spPr>
          <a:xfrm>
            <a:off x="1619859" y="1986407"/>
            <a:ext cx="640080" cy="307777"/>
          </a:xfrm>
          <a:prstGeom prst="rect">
            <a:avLst/>
          </a:prstGeom>
          <a:noFill/>
        </p:spPr>
        <p:txBody>
          <a:bodyPr wrap="square" lIns="0" tIns="0" rIns="0" bIns="0" anchor="ctr">
            <a:spAutoFit/>
          </a:bodyPr>
          <a:lstStyle/>
          <a:p>
            <a:pPr algn="ctr"/>
            <a:r>
              <a:rPr sz="2000" b="1" i="0">
                <a:solidFill>
                  <a:srgbClr val="FFFFFF"/>
                </a:solidFill>
                <a:latin typeface="Aptos"/>
              </a:rPr>
              <a:t>01</a:t>
            </a:r>
          </a:p>
        </p:txBody>
      </p:sp>
      <p:sp>
        <p:nvSpPr>
          <p:cNvPr id="10" name="Rectangle 9"/>
          <p:cNvSpPr/>
          <p:nvPr/>
        </p:nvSpPr>
        <p:spPr>
          <a:xfrm>
            <a:off x="636879" y="2557780"/>
            <a:ext cx="2606040" cy="3477260"/>
          </a:xfrm>
          <a:prstGeom prst="rect">
            <a:avLst/>
          </a:prstGeom>
          <a:solidFill>
            <a:srgbClr val="FFFFFF"/>
          </a:solidFill>
          <a:ln w="9525">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1" name="TextBox 10"/>
          <p:cNvSpPr txBox="1"/>
          <p:nvPr/>
        </p:nvSpPr>
        <p:spPr>
          <a:xfrm>
            <a:off x="774039" y="3024852"/>
            <a:ext cx="2331720" cy="215444"/>
          </a:xfrm>
          <a:prstGeom prst="rect">
            <a:avLst/>
          </a:prstGeom>
          <a:noFill/>
        </p:spPr>
        <p:txBody>
          <a:bodyPr wrap="square" lIns="0" tIns="0" rIns="0" bIns="0" anchor="ctr">
            <a:spAutoFit/>
          </a:bodyPr>
          <a:lstStyle/>
          <a:p>
            <a:pPr algn="ctr"/>
            <a:r>
              <a:rPr sz="1400" b="1" i="0" dirty="0">
                <a:solidFill>
                  <a:srgbClr val="1F5571"/>
                </a:solidFill>
                <a:latin typeface="Aptos"/>
              </a:rPr>
              <a:t>OUVERTURE</a:t>
            </a:r>
          </a:p>
        </p:txBody>
      </p:sp>
      <p:sp>
        <p:nvSpPr>
          <p:cNvPr id="12" name="Rectangle 11"/>
          <p:cNvSpPr/>
          <p:nvPr/>
        </p:nvSpPr>
        <p:spPr>
          <a:xfrm>
            <a:off x="1094079" y="3377793"/>
            <a:ext cx="1691640" cy="10972"/>
          </a:xfrm>
          <a:prstGeom prst="rect">
            <a:avLst/>
          </a:prstGeom>
          <a:solidFill>
            <a:srgbClr val="3E7A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3" name="TextBox 12"/>
          <p:cNvSpPr txBox="1"/>
          <p:nvPr/>
        </p:nvSpPr>
        <p:spPr>
          <a:xfrm>
            <a:off x="819759" y="3726934"/>
            <a:ext cx="2240280" cy="369332"/>
          </a:xfrm>
          <a:prstGeom prst="rect">
            <a:avLst/>
          </a:prstGeom>
          <a:noFill/>
        </p:spPr>
        <p:txBody>
          <a:bodyPr wrap="square" lIns="0" tIns="0" rIns="0" bIns="0">
            <a:spAutoFit/>
          </a:bodyPr>
          <a:lstStyle/>
          <a:p>
            <a:pPr algn="ctr"/>
            <a:r>
              <a:rPr sz="1200" b="0" i="0">
                <a:solidFill>
                  <a:srgbClr val="5A5A5A"/>
                </a:solidFill>
                <a:latin typeface="Aptos"/>
              </a:rPr>
              <a:t>Lecture des fiches et présentation des acteurs autour de la table.</a:t>
            </a:r>
          </a:p>
        </p:txBody>
      </p:sp>
      <p:sp>
        <p:nvSpPr>
          <p:cNvPr id="14" name="TextBox 13"/>
          <p:cNvSpPr txBox="1"/>
          <p:nvPr/>
        </p:nvSpPr>
        <p:spPr>
          <a:xfrm>
            <a:off x="774039" y="5515838"/>
            <a:ext cx="2331720" cy="215444"/>
          </a:xfrm>
          <a:prstGeom prst="rect">
            <a:avLst/>
          </a:prstGeom>
          <a:noFill/>
        </p:spPr>
        <p:txBody>
          <a:bodyPr wrap="square" lIns="0" tIns="0" rIns="0" bIns="0" anchor="ctr">
            <a:spAutoFit/>
          </a:bodyPr>
          <a:lstStyle/>
          <a:p>
            <a:pPr algn="ctr"/>
            <a:r>
              <a:rPr sz="1400" b="1" i="1" dirty="0">
                <a:solidFill>
                  <a:srgbClr val="3E7AA8"/>
                </a:solidFill>
                <a:latin typeface="Aptos"/>
              </a:rPr>
              <a:t>≈ </a:t>
            </a:r>
            <a:r>
              <a:rPr lang="fr-CA" sz="1400" b="1" i="1" dirty="0">
                <a:solidFill>
                  <a:srgbClr val="3E7AA8"/>
                </a:solidFill>
                <a:latin typeface="Aptos"/>
              </a:rPr>
              <a:t>5</a:t>
            </a:r>
            <a:r>
              <a:rPr sz="1400" b="1" i="1" dirty="0">
                <a:solidFill>
                  <a:srgbClr val="3E7AA8"/>
                </a:solidFill>
                <a:latin typeface="Aptos"/>
              </a:rPr>
              <a:t> min</a:t>
            </a:r>
          </a:p>
        </p:txBody>
      </p:sp>
      <p:sp>
        <p:nvSpPr>
          <p:cNvPr id="15" name="Oval 14"/>
          <p:cNvSpPr/>
          <p:nvPr/>
        </p:nvSpPr>
        <p:spPr>
          <a:xfrm>
            <a:off x="4390491" y="1820256"/>
            <a:ext cx="640080" cy="640080"/>
          </a:xfrm>
          <a:prstGeom prst="ellipse">
            <a:avLst/>
          </a:prstGeom>
          <a:solidFill>
            <a:srgbClr val="1F5571"/>
          </a:solidFill>
          <a:ln>
            <a:solidFill>
              <a:srgbClr val="1F557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6" name="TextBox 15"/>
          <p:cNvSpPr txBox="1"/>
          <p:nvPr/>
        </p:nvSpPr>
        <p:spPr>
          <a:xfrm>
            <a:off x="4390491" y="1986407"/>
            <a:ext cx="640080" cy="307777"/>
          </a:xfrm>
          <a:prstGeom prst="rect">
            <a:avLst/>
          </a:prstGeom>
          <a:noFill/>
        </p:spPr>
        <p:txBody>
          <a:bodyPr wrap="square" lIns="0" tIns="0" rIns="0" bIns="0" anchor="ctr">
            <a:spAutoFit/>
          </a:bodyPr>
          <a:lstStyle/>
          <a:p>
            <a:pPr algn="ctr"/>
            <a:r>
              <a:rPr sz="2000" b="1" i="0">
                <a:solidFill>
                  <a:srgbClr val="FFFFFF"/>
                </a:solidFill>
                <a:latin typeface="Aptos"/>
              </a:rPr>
              <a:t>02</a:t>
            </a:r>
          </a:p>
        </p:txBody>
      </p:sp>
      <p:sp>
        <p:nvSpPr>
          <p:cNvPr id="17" name="Rectangle 16"/>
          <p:cNvSpPr/>
          <p:nvPr/>
        </p:nvSpPr>
        <p:spPr>
          <a:xfrm>
            <a:off x="3407511" y="2557778"/>
            <a:ext cx="2606040" cy="3477261"/>
          </a:xfrm>
          <a:prstGeom prst="rect">
            <a:avLst/>
          </a:prstGeom>
          <a:solidFill>
            <a:srgbClr val="E8EFF4"/>
          </a:solidFill>
          <a:ln w="9525">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18" name="TextBox 17"/>
          <p:cNvSpPr txBox="1"/>
          <p:nvPr/>
        </p:nvSpPr>
        <p:spPr>
          <a:xfrm>
            <a:off x="3544671" y="3024852"/>
            <a:ext cx="2331720" cy="215444"/>
          </a:xfrm>
          <a:prstGeom prst="rect">
            <a:avLst/>
          </a:prstGeom>
          <a:noFill/>
        </p:spPr>
        <p:txBody>
          <a:bodyPr wrap="square" lIns="0" tIns="0" rIns="0" bIns="0" anchor="ctr">
            <a:spAutoFit/>
          </a:bodyPr>
          <a:lstStyle/>
          <a:p>
            <a:pPr algn="ctr"/>
            <a:r>
              <a:rPr sz="1400" b="1" i="0" dirty="0">
                <a:solidFill>
                  <a:srgbClr val="1F5571"/>
                </a:solidFill>
                <a:latin typeface="Aptos"/>
              </a:rPr>
              <a:t>COMITÉ DE PRÉVENTION</a:t>
            </a:r>
          </a:p>
        </p:txBody>
      </p:sp>
      <p:sp>
        <p:nvSpPr>
          <p:cNvPr id="19" name="Rectangle 18"/>
          <p:cNvSpPr/>
          <p:nvPr/>
        </p:nvSpPr>
        <p:spPr>
          <a:xfrm>
            <a:off x="3864711" y="3377793"/>
            <a:ext cx="1691639" cy="10972"/>
          </a:xfrm>
          <a:prstGeom prst="rect">
            <a:avLst/>
          </a:prstGeom>
          <a:solidFill>
            <a:srgbClr val="3E7A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0" name="TextBox 19"/>
          <p:cNvSpPr txBox="1"/>
          <p:nvPr/>
        </p:nvSpPr>
        <p:spPr>
          <a:xfrm>
            <a:off x="3590391" y="3726934"/>
            <a:ext cx="2240280" cy="553998"/>
          </a:xfrm>
          <a:prstGeom prst="rect">
            <a:avLst/>
          </a:prstGeom>
          <a:noFill/>
        </p:spPr>
        <p:txBody>
          <a:bodyPr wrap="square" lIns="0" tIns="0" rIns="0" bIns="0">
            <a:spAutoFit/>
          </a:bodyPr>
          <a:lstStyle/>
          <a:p>
            <a:pPr algn="ctr"/>
            <a:r>
              <a:rPr sz="1200" b="0" i="0">
                <a:solidFill>
                  <a:srgbClr val="5A5A5A"/>
                </a:solidFill>
                <a:latin typeface="Aptos"/>
              </a:rPr>
              <a:t>Délibération ouverte. Hiérarchisation collective des mesures.</a:t>
            </a:r>
          </a:p>
        </p:txBody>
      </p:sp>
      <p:sp>
        <p:nvSpPr>
          <p:cNvPr id="21" name="TextBox 20"/>
          <p:cNvSpPr txBox="1"/>
          <p:nvPr/>
        </p:nvSpPr>
        <p:spPr>
          <a:xfrm>
            <a:off x="3544671" y="5515838"/>
            <a:ext cx="2331720" cy="215444"/>
          </a:xfrm>
          <a:prstGeom prst="rect">
            <a:avLst/>
          </a:prstGeom>
          <a:noFill/>
        </p:spPr>
        <p:txBody>
          <a:bodyPr wrap="square" lIns="0" tIns="0" rIns="0" bIns="0" anchor="ctr">
            <a:spAutoFit/>
          </a:bodyPr>
          <a:lstStyle/>
          <a:p>
            <a:pPr algn="ctr"/>
            <a:r>
              <a:rPr sz="1400" b="1" i="1" dirty="0">
                <a:solidFill>
                  <a:srgbClr val="3E7AA8"/>
                </a:solidFill>
                <a:latin typeface="Aptos"/>
              </a:rPr>
              <a:t>≈ 2</a:t>
            </a:r>
            <a:r>
              <a:rPr lang="fr-CA" sz="1400" b="1" i="1" dirty="0">
                <a:solidFill>
                  <a:srgbClr val="3E7AA8"/>
                </a:solidFill>
                <a:latin typeface="Aptos"/>
              </a:rPr>
              <a:t>5</a:t>
            </a:r>
            <a:r>
              <a:rPr sz="1400" b="1" i="1" dirty="0">
                <a:solidFill>
                  <a:srgbClr val="3E7AA8"/>
                </a:solidFill>
                <a:latin typeface="Aptos"/>
              </a:rPr>
              <a:t> min</a:t>
            </a:r>
          </a:p>
        </p:txBody>
      </p:sp>
      <p:sp>
        <p:nvSpPr>
          <p:cNvPr id="22" name="Oval 21"/>
          <p:cNvSpPr/>
          <p:nvPr/>
        </p:nvSpPr>
        <p:spPr>
          <a:xfrm>
            <a:off x="7161123" y="1820256"/>
            <a:ext cx="640080" cy="640080"/>
          </a:xfrm>
          <a:prstGeom prst="ellipse">
            <a:avLst/>
          </a:prstGeom>
          <a:solidFill>
            <a:srgbClr val="1F5571"/>
          </a:solidFill>
          <a:ln>
            <a:solidFill>
              <a:srgbClr val="1F557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3" name="TextBox 22"/>
          <p:cNvSpPr txBox="1"/>
          <p:nvPr/>
        </p:nvSpPr>
        <p:spPr>
          <a:xfrm>
            <a:off x="7161123" y="1986407"/>
            <a:ext cx="640080" cy="307777"/>
          </a:xfrm>
          <a:prstGeom prst="rect">
            <a:avLst/>
          </a:prstGeom>
          <a:noFill/>
        </p:spPr>
        <p:txBody>
          <a:bodyPr wrap="square" lIns="0" tIns="0" rIns="0" bIns="0" anchor="ctr">
            <a:spAutoFit/>
          </a:bodyPr>
          <a:lstStyle/>
          <a:p>
            <a:pPr algn="ctr"/>
            <a:r>
              <a:rPr sz="2000" b="1" i="0">
                <a:solidFill>
                  <a:srgbClr val="FFFFFF"/>
                </a:solidFill>
                <a:latin typeface="Aptos"/>
              </a:rPr>
              <a:t>03</a:t>
            </a:r>
          </a:p>
        </p:txBody>
      </p:sp>
      <p:sp>
        <p:nvSpPr>
          <p:cNvPr id="24" name="Rectangle 23"/>
          <p:cNvSpPr/>
          <p:nvPr/>
        </p:nvSpPr>
        <p:spPr>
          <a:xfrm>
            <a:off x="6178143" y="2557778"/>
            <a:ext cx="2606040" cy="3477262"/>
          </a:xfrm>
          <a:prstGeom prst="rect">
            <a:avLst/>
          </a:prstGeom>
          <a:solidFill>
            <a:srgbClr val="FFFFFF"/>
          </a:solidFill>
          <a:ln w="9525">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5" name="TextBox 24"/>
          <p:cNvSpPr txBox="1"/>
          <p:nvPr/>
        </p:nvSpPr>
        <p:spPr>
          <a:xfrm>
            <a:off x="6315303" y="3024852"/>
            <a:ext cx="2331720" cy="215444"/>
          </a:xfrm>
          <a:prstGeom prst="rect">
            <a:avLst/>
          </a:prstGeom>
          <a:noFill/>
        </p:spPr>
        <p:txBody>
          <a:bodyPr wrap="square" lIns="0" tIns="0" rIns="0" bIns="0" anchor="ctr">
            <a:spAutoFit/>
          </a:bodyPr>
          <a:lstStyle/>
          <a:p>
            <a:pPr algn="ctr"/>
            <a:r>
              <a:rPr sz="1400" b="1" i="0">
                <a:solidFill>
                  <a:srgbClr val="1F5571"/>
                </a:solidFill>
                <a:latin typeface="Aptos"/>
              </a:rPr>
              <a:t>RÉSOLUTION MUNICIPALE</a:t>
            </a:r>
          </a:p>
        </p:txBody>
      </p:sp>
      <p:sp>
        <p:nvSpPr>
          <p:cNvPr id="26" name="Rectangle 25"/>
          <p:cNvSpPr/>
          <p:nvPr/>
        </p:nvSpPr>
        <p:spPr>
          <a:xfrm>
            <a:off x="6635343" y="3377793"/>
            <a:ext cx="1691640" cy="10972"/>
          </a:xfrm>
          <a:prstGeom prst="rect">
            <a:avLst/>
          </a:prstGeom>
          <a:solidFill>
            <a:srgbClr val="3E7A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27" name="TextBox 26"/>
          <p:cNvSpPr txBox="1"/>
          <p:nvPr/>
        </p:nvSpPr>
        <p:spPr>
          <a:xfrm>
            <a:off x="6361023" y="3726934"/>
            <a:ext cx="2240280" cy="369332"/>
          </a:xfrm>
          <a:prstGeom prst="rect">
            <a:avLst/>
          </a:prstGeom>
          <a:noFill/>
        </p:spPr>
        <p:txBody>
          <a:bodyPr wrap="square" lIns="0" tIns="0" rIns="0" bIns="0">
            <a:spAutoFit/>
          </a:bodyPr>
          <a:lstStyle/>
          <a:p>
            <a:pPr algn="ctr"/>
            <a:r>
              <a:rPr sz="1200" b="0" i="0">
                <a:solidFill>
                  <a:srgbClr val="5A5A5A"/>
                </a:solidFill>
                <a:latin typeface="Aptos"/>
              </a:rPr>
              <a:t>Vote des élu·es. Inscription de la décision sur la résolution.</a:t>
            </a:r>
          </a:p>
        </p:txBody>
      </p:sp>
      <p:sp>
        <p:nvSpPr>
          <p:cNvPr id="28" name="TextBox 27"/>
          <p:cNvSpPr txBox="1"/>
          <p:nvPr/>
        </p:nvSpPr>
        <p:spPr>
          <a:xfrm>
            <a:off x="6315303" y="5515838"/>
            <a:ext cx="2331720" cy="215444"/>
          </a:xfrm>
          <a:prstGeom prst="rect">
            <a:avLst/>
          </a:prstGeom>
          <a:noFill/>
        </p:spPr>
        <p:txBody>
          <a:bodyPr wrap="square" lIns="0" tIns="0" rIns="0" bIns="0" anchor="ctr">
            <a:spAutoFit/>
          </a:bodyPr>
          <a:lstStyle/>
          <a:p>
            <a:pPr algn="ctr"/>
            <a:r>
              <a:rPr sz="1400" b="1" i="1" dirty="0">
                <a:solidFill>
                  <a:srgbClr val="3E7AA8"/>
                </a:solidFill>
                <a:latin typeface="Aptos"/>
              </a:rPr>
              <a:t>≈ </a:t>
            </a:r>
            <a:r>
              <a:rPr lang="fr-CA" sz="1400" b="1" i="1" dirty="0">
                <a:solidFill>
                  <a:srgbClr val="3E7AA8"/>
                </a:solidFill>
                <a:latin typeface="Aptos"/>
              </a:rPr>
              <a:t>5</a:t>
            </a:r>
            <a:r>
              <a:rPr sz="1400" b="1" i="1" dirty="0">
                <a:solidFill>
                  <a:srgbClr val="3E7AA8"/>
                </a:solidFill>
                <a:latin typeface="Aptos"/>
              </a:rPr>
              <a:t> min</a:t>
            </a:r>
          </a:p>
        </p:txBody>
      </p:sp>
      <p:sp>
        <p:nvSpPr>
          <p:cNvPr id="29" name="Oval 28"/>
          <p:cNvSpPr/>
          <p:nvPr/>
        </p:nvSpPr>
        <p:spPr>
          <a:xfrm>
            <a:off x="9931755" y="1820256"/>
            <a:ext cx="640080" cy="640080"/>
          </a:xfrm>
          <a:prstGeom prst="ellipse">
            <a:avLst/>
          </a:prstGeom>
          <a:solidFill>
            <a:srgbClr val="1F5571"/>
          </a:solidFill>
          <a:ln>
            <a:solidFill>
              <a:srgbClr val="1F557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0" name="TextBox 29"/>
          <p:cNvSpPr txBox="1"/>
          <p:nvPr/>
        </p:nvSpPr>
        <p:spPr>
          <a:xfrm>
            <a:off x="9931755" y="1986407"/>
            <a:ext cx="640080" cy="307777"/>
          </a:xfrm>
          <a:prstGeom prst="rect">
            <a:avLst/>
          </a:prstGeom>
          <a:noFill/>
        </p:spPr>
        <p:txBody>
          <a:bodyPr wrap="square" lIns="0" tIns="0" rIns="0" bIns="0" anchor="ctr">
            <a:spAutoFit/>
          </a:bodyPr>
          <a:lstStyle/>
          <a:p>
            <a:pPr algn="ctr"/>
            <a:r>
              <a:rPr sz="2000" b="1" i="0">
                <a:solidFill>
                  <a:srgbClr val="FFFFFF"/>
                </a:solidFill>
                <a:latin typeface="Aptos"/>
              </a:rPr>
              <a:t>04</a:t>
            </a:r>
          </a:p>
        </p:txBody>
      </p:sp>
      <p:sp>
        <p:nvSpPr>
          <p:cNvPr id="31" name="Rectangle 30"/>
          <p:cNvSpPr/>
          <p:nvPr/>
        </p:nvSpPr>
        <p:spPr>
          <a:xfrm>
            <a:off x="8948775" y="2557776"/>
            <a:ext cx="2606040" cy="3477263"/>
          </a:xfrm>
          <a:prstGeom prst="rect">
            <a:avLst/>
          </a:prstGeom>
          <a:solidFill>
            <a:srgbClr val="E8EFF4"/>
          </a:solidFill>
          <a:ln w="9525">
            <a:solidFill>
              <a:srgbClr val="3E7AA8"/>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2" name="TextBox 31"/>
          <p:cNvSpPr txBox="1"/>
          <p:nvPr/>
        </p:nvSpPr>
        <p:spPr>
          <a:xfrm>
            <a:off x="9085935" y="3024852"/>
            <a:ext cx="2331720" cy="215444"/>
          </a:xfrm>
          <a:prstGeom prst="rect">
            <a:avLst/>
          </a:prstGeom>
          <a:noFill/>
        </p:spPr>
        <p:txBody>
          <a:bodyPr wrap="square" lIns="0" tIns="0" rIns="0" bIns="0" anchor="ctr">
            <a:spAutoFit/>
          </a:bodyPr>
          <a:lstStyle/>
          <a:p>
            <a:pPr algn="ctr"/>
            <a:r>
              <a:rPr sz="1400" b="1" i="0">
                <a:solidFill>
                  <a:srgbClr val="1F5571"/>
                </a:solidFill>
                <a:latin typeface="Aptos"/>
              </a:rPr>
              <a:t>TÉMOIGNAGE</a:t>
            </a:r>
          </a:p>
        </p:txBody>
      </p:sp>
      <p:sp>
        <p:nvSpPr>
          <p:cNvPr id="33" name="Rectangle 32"/>
          <p:cNvSpPr/>
          <p:nvPr/>
        </p:nvSpPr>
        <p:spPr>
          <a:xfrm>
            <a:off x="9405975" y="3377793"/>
            <a:ext cx="1691639" cy="10972"/>
          </a:xfrm>
          <a:prstGeom prst="rect">
            <a:avLst/>
          </a:prstGeom>
          <a:solidFill>
            <a:srgbClr val="3E7AA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4" name="TextBox 33"/>
          <p:cNvSpPr txBox="1"/>
          <p:nvPr/>
        </p:nvSpPr>
        <p:spPr>
          <a:xfrm>
            <a:off x="9131655" y="3726934"/>
            <a:ext cx="2240280" cy="553998"/>
          </a:xfrm>
          <a:prstGeom prst="rect">
            <a:avLst/>
          </a:prstGeom>
          <a:noFill/>
        </p:spPr>
        <p:txBody>
          <a:bodyPr wrap="square" lIns="0" tIns="0" rIns="0" bIns="0">
            <a:spAutoFit/>
          </a:bodyPr>
          <a:lstStyle/>
          <a:p>
            <a:pPr algn="ctr"/>
            <a:r>
              <a:rPr sz="1200" b="0" i="0">
                <a:solidFill>
                  <a:srgbClr val="5A5A5A"/>
                </a:solidFill>
                <a:latin typeface="Aptos"/>
              </a:rPr>
              <a:t>Retour d'expérience d'un acteur de la matinée (Maria ou Baie-Saint-Paul).</a:t>
            </a:r>
          </a:p>
        </p:txBody>
      </p:sp>
      <p:sp>
        <p:nvSpPr>
          <p:cNvPr id="35" name="TextBox 34"/>
          <p:cNvSpPr txBox="1"/>
          <p:nvPr/>
        </p:nvSpPr>
        <p:spPr>
          <a:xfrm>
            <a:off x="9085935" y="5515838"/>
            <a:ext cx="2331720" cy="215444"/>
          </a:xfrm>
          <a:prstGeom prst="rect">
            <a:avLst/>
          </a:prstGeom>
          <a:noFill/>
        </p:spPr>
        <p:txBody>
          <a:bodyPr wrap="square" lIns="0" tIns="0" rIns="0" bIns="0" anchor="ctr">
            <a:spAutoFit/>
          </a:bodyPr>
          <a:lstStyle/>
          <a:p>
            <a:pPr algn="ctr"/>
            <a:r>
              <a:rPr sz="1400" b="1" i="1" dirty="0">
                <a:solidFill>
                  <a:srgbClr val="3E7AA8"/>
                </a:solidFill>
                <a:latin typeface="Aptos"/>
              </a:rPr>
              <a:t>≈ </a:t>
            </a:r>
            <a:r>
              <a:rPr lang="fr-CA" sz="1400" b="1" i="1" dirty="0">
                <a:solidFill>
                  <a:srgbClr val="3E7AA8"/>
                </a:solidFill>
                <a:latin typeface="Aptos"/>
              </a:rPr>
              <a:t>10</a:t>
            </a:r>
            <a:r>
              <a:rPr sz="1400" b="1" i="1" dirty="0">
                <a:solidFill>
                  <a:srgbClr val="3E7AA8"/>
                </a:solidFill>
                <a:latin typeface="Aptos"/>
              </a:rPr>
              <a:t> min</a:t>
            </a:r>
          </a:p>
        </p:txBody>
      </p:sp>
      <p:sp>
        <p:nvSpPr>
          <p:cNvPr id="36" name="TextBox 35"/>
          <p:cNvSpPr txBox="1"/>
          <p:nvPr/>
        </p:nvSpPr>
        <p:spPr>
          <a:xfrm>
            <a:off x="548640" y="6200812"/>
            <a:ext cx="11064240" cy="184666"/>
          </a:xfrm>
          <a:prstGeom prst="rect">
            <a:avLst/>
          </a:prstGeom>
          <a:noFill/>
        </p:spPr>
        <p:txBody>
          <a:bodyPr wrap="square" lIns="0" tIns="0" rIns="0" bIns="0">
            <a:spAutoFit/>
          </a:bodyPr>
          <a:lstStyle/>
          <a:p>
            <a:pPr algn="ctr"/>
            <a:r>
              <a:rPr sz="1200" b="0" i="1" dirty="0">
                <a:solidFill>
                  <a:srgbClr val="3E7AA8"/>
                </a:solidFill>
                <a:latin typeface="Aptos"/>
              </a:rPr>
              <a:t>Au total, environ </a:t>
            </a:r>
            <a:r>
              <a:rPr lang="fr-CA" sz="1200" b="0" i="1" dirty="0">
                <a:solidFill>
                  <a:srgbClr val="3E7AA8"/>
                </a:solidFill>
                <a:latin typeface="Aptos"/>
              </a:rPr>
              <a:t>45</a:t>
            </a:r>
            <a:r>
              <a:rPr sz="1200" b="0" i="1" dirty="0">
                <a:solidFill>
                  <a:srgbClr val="3E7AA8"/>
                </a:solidFill>
                <a:latin typeface="Aptos"/>
              </a:rPr>
              <a:t> minutes par tour. Le tempo est </a:t>
            </a:r>
            <a:r>
              <a:rPr sz="1200" b="0" i="1" dirty="0" err="1">
                <a:solidFill>
                  <a:srgbClr val="3E7AA8"/>
                </a:solidFill>
                <a:latin typeface="Aptos"/>
              </a:rPr>
              <a:t>tenu</a:t>
            </a:r>
            <a:r>
              <a:rPr sz="1200" b="0" i="1" dirty="0">
                <a:solidFill>
                  <a:srgbClr val="3E7AA8"/>
                </a:solidFill>
                <a:latin typeface="Aptos"/>
              </a:rPr>
              <a:t> par </a:t>
            </a:r>
            <a:r>
              <a:rPr sz="1200" b="0" i="1" dirty="0" err="1">
                <a:solidFill>
                  <a:srgbClr val="3E7AA8"/>
                </a:solidFill>
                <a:latin typeface="Aptos"/>
              </a:rPr>
              <a:t>l'animation</a:t>
            </a:r>
            <a:r>
              <a:rPr sz="1200" b="0" i="1" dirty="0">
                <a:solidFill>
                  <a:srgbClr val="3E7AA8"/>
                </a:solidFill>
                <a:latin typeface="Aptos"/>
              </a:rPr>
              <a:t>.</a:t>
            </a:r>
          </a:p>
        </p:txBody>
      </p:sp>
      <p:sp>
        <p:nvSpPr>
          <p:cNvPr id="37" name="Rectangle 36"/>
          <p:cNvSpPr/>
          <p:nvPr/>
        </p:nvSpPr>
        <p:spPr>
          <a:xfrm>
            <a:off x="548640" y="6395313"/>
            <a:ext cx="11064240" cy="10972"/>
          </a:xfrm>
          <a:prstGeom prst="rect">
            <a:avLst/>
          </a:prstGeom>
          <a:solidFill>
            <a:srgbClr val="1F557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a:p>
        </p:txBody>
      </p:sp>
      <p:sp>
        <p:nvSpPr>
          <p:cNvPr id="38" name="TextBox 37"/>
          <p:cNvSpPr txBox="1"/>
          <p:nvPr/>
        </p:nvSpPr>
        <p:spPr>
          <a:xfrm>
            <a:off x="548640" y="6446520"/>
            <a:ext cx="11064240" cy="153888"/>
          </a:xfrm>
          <a:prstGeom prst="rect">
            <a:avLst/>
          </a:prstGeom>
          <a:noFill/>
        </p:spPr>
        <p:txBody>
          <a:bodyPr wrap="square" lIns="0" tIns="0" rIns="0" bIns="0">
            <a:spAutoFit/>
          </a:bodyPr>
          <a:lstStyle/>
          <a:p>
            <a:pPr algn="ctr"/>
            <a:r>
              <a:rPr sz="1000" b="0" i="1">
                <a:solidFill>
                  <a:srgbClr val="1F5571"/>
                </a:solidFill>
                <a:latin typeface="Aptos"/>
              </a:rPr>
              <a:t>Atelier RDVE4 — Sainte-Valérie, MRC des Hauts-Bois — 7 mai 2026</a:t>
            </a:r>
          </a:p>
        </p:txBody>
      </p:sp>
    </p:spTree>
    <p:extLst>
      <p:ext uri="{BB962C8B-B14F-4D97-AF65-F5344CB8AC3E}">
        <p14:creationId xmlns:p14="http://schemas.microsoft.com/office/powerpoint/2010/main" val="413212715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130B17FF-1A2F-6846-8A4C-5972E7C15FA7}"/>
              </a:ext>
            </a:extLst>
          </p:cNvPr>
          <p:cNvSpPr/>
          <p:nvPr/>
        </p:nvSpPr>
        <p:spPr>
          <a:xfrm>
            <a:off x="0" y="101600"/>
            <a:ext cx="12192000" cy="6858000"/>
          </a:xfrm>
          <a:prstGeom prst="rect">
            <a:avLst/>
          </a:prstGeom>
          <a:solidFill>
            <a:srgbClr val="F8F6EF"/>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3" name="Rectangle 2">
            <a:extLst>
              <a:ext uri="{FF2B5EF4-FFF2-40B4-BE49-F238E27FC236}">
                <a16:creationId xmlns:a16="http://schemas.microsoft.com/office/drawing/2014/main" id="{EA6A9FF8-62DC-8843-A36D-21374DF33CE3}"/>
              </a:ext>
            </a:extLst>
          </p:cNvPr>
          <p:cNvSpPr/>
          <p:nvPr/>
        </p:nvSpPr>
        <p:spPr>
          <a:xfrm>
            <a:off x="0" y="0"/>
            <a:ext cx="12192000" cy="165100"/>
          </a:xfrm>
          <a:prstGeom prst="rect">
            <a:avLst/>
          </a:prstGeom>
          <a:solidFill>
            <a:srgbClr val="1668A5"/>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4" name="ZoneTexte 3">
            <a:extLst>
              <a:ext uri="{FF2B5EF4-FFF2-40B4-BE49-F238E27FC236}">
                <a16:creationId xmlns:a16="http://schemas.microsoft.com/office/drawing/2014/main" id="{96AF136C-20C7-C847-A2CD-ECD9E3FA068C}"/>
              </a:ext>
            </a:extLst>
          </p:cNvPr>
          <p:cNvSpPr txBox="1"/>
          <p:nvPr/>
        </p:nvSpPr>
        <p:spPr>
          <a:xfrm>
            <a:off x="508000" y="342900"/>
            <a:ext cx="11176000" cy="482600"/>
          </a:xfrm>
          <a:prstGeom prst="rect">
            <a:avLst/>
          </a:prstGeom>
          <a:noFill/>
          <a:ln>
            <a:noFill/>
          </a:ln>
        </p:spPr>
        <p:txBody>
          <a:bodyPr vertOverflow="overflow" vert="horz" wrap="square" rtlCol="0" anchor="t">
            <a:noAutofit/>
          </a:bodyPr>
          <a:lstStyle/>
          <a:p>
            <a:pPr marL="0" indent="0">
              <a:buNone/>
            </a:pPr>
            <a:r>
              <a:rPr lang="fr-CA" sz="3000" b="1" dirty="0">
                <a:solidFill>
                  <a:srgbClr val="1668A5"/>
                </a:solidFill>
                <a:latin typeface="Aptos Display"/>
              </a:rPr>
              <a:t>LES MESURES À HIÉRARCHISER</a:t>
            </a:r>
          </a:p>
        </p:txBody>
      </p:sp>
      <p:sp>
        <p:nvSpPr>
          <p:cNvPr id="5" name="ZoneTexte 4">
            <a:extLst>
              <a:ext uri="{FF2B5EF4-FFF2-40B4-BE49-F238E27FC236}">
                <a16:creationId xmlns:a16="http://schemas.microsoft.com/office/drawing/2014/main" id="{37427102-C845-B74A-8EAE-89C37672CDCA}"/>
              </a:ext>
            </a:extLst>
          </p:cNvPr>
          <p:cNvSpPr txBox="1"/>
          <p:nvPr/>
        </p:nvSpPr>
        <p:spPr>
          <a:xfrm>
            <a:off x="520700" y="863600"/>
            <a:ext cx="11176000" cy="279400"/>
          </a:xfrm>
          <a:prstGeom prst="rect">
            <a:avLst/>
          </a:prstGeom>
          <a:noFill/>
          <a:ln>
            <a:noFill/>
          </a:ln>
        </p:spPr>
        <p:txBody>
          <a:bodyPr vertOverflow="overflow" vert="horz" wrap="square" rtlCol="0" anchor="t">
            <a:noAutofit/>
          </a:bodyPr>
          <a:lstStyle/>
          <a:p>
            <a:pPr marL="0" indent="0">
              <a:buNone/>
            </a:pPr>
            <a:r>
              <a:rPr lang="fr-CA" sz="1550" i="1" dirty="0">
                <a:solidFill>
                  <a:srgbClr val="5B6570"/>
                </a:solidFill>
                <a:latin typeface="Aptos"/>
              </a:rPr>
              <a:t>Liste de toutes les propositions et les idées recueillies par la municipalité. </a:t>
            </a:r>
          </a:p>
        </p:txBody>
      </p:sp>
      <p:sp>
        <p:nvSpPr>
          <p:cNvPr id="6" name="Rectangle 5">
            <a:extLst>
              <a:ext uri="{FF2B5EF4-FFF2-40B4-BE49-F238E27FC236}">
                <a16:creationId xmlns:a16="http://schemas.microsoft.com/office/drawing/2014/main" id="{DB7F4144-7291-CF42-AD9D-BCA5FC08DDC2}"/>
              </a:ext>
            </a:extLst>
          </p:cNvPr>
          <p:cNvSpPr/>
          <p:nvPr/>
        </p:nvSpPr>
        <p:spPr>
          <a:xfrm>
            <a:off x="508000" y="1397000"/>
            <a:ext cx="11176000" cy="533400"/>
          </a:xfrm>
          <a:prstGeom prst="rect">
            <a:avLst/>
          </a:prstGeom>
          <a:solidFill>
            <a:srgbClr val="FFFFFF"/>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7" name="Rectangle 6">
            <a:extLst>
              <a:ext uri="{FF2B5EF4-FFF2-40B4-BE49-F238E27FC236}">
                <a16:creationId xmlns:a16="http://schemas.microsoft.com/office/drawing/2014/main" id="{A361981B-0FC8-7C4F-9B56-F9D6FF83CE2B}"/>
              </a:ext>
            </a:extLst>
          </p:cNvPr>
          <p:cNvSpPr/>
          <p:nvPr/>
        </p:nvSpPr>
        <p:spPr>
          <a:xfrm>
            <a:off x="508000" y="1930400"/>
            <a:ext cx="11176000" cy="533400"/>
          </a:xfrm>
          <a:prstGeom prst="rect">
            <a:avLst/>
          </a:prstGeom>
          <a:solidFill>
            <a:srgbClr val="F2F5EE"/>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8" name="Rectangle 7">
            <a:extLst>
              <a:ext uri="{FF2B5EF4-FFF2-40B4-BE49-F238E27FC236}">
                <a16:creationId xmlns:a16="http://schemas.microsoft.com/office/drawing/2014/main" id="{91D7B0C6-B6FE-F84F-984A-521FF710FFE7}"/>
              </a:ext>
            </a:extLst>
          </p:cNvPr>
          <p:cNvSpPr/>
          <p:nvPr/>
        </p:nvSpPr>
        <p:spPr>
          <a:xfrm>
            <a:off x="508000" y="2463800"/>
            <a:ext cx="11176000" cy="533400"/>
          </a:xfrm>
          <a:prstGeom prst="rect">
            <a:avLst/>
          </a:prstGeom>
          <a:solidFill>
            <a:srgbClr val="FFFFFF"/>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9" name="Rectangle 8">
            <a:extLst>
              <a:ext uri="{FF2B5EF4-FFF2-40B4-BE49-F238E27FC236}">
                <a16:creationId xmlns:a16="http://schemas.microsoft.com/office/drawing/2014/main" id="{E69FDA40-254D-8448-8582-070E0B0423E4}"/>
              </a:ext>
            </a:extLst>
          </p:cNvPr>
          <p:cNvSpPr/>
          <p:nvPr/>
        </p:nvSpPr>
        <p:spPr>
          <a:xfrm>
            <a:off x="508000" y="2997200"/>
            <a:ext cx="11176000" cy="533400"/>
          </a:xfrm>
          <a:prstGeom prst="rect">
            <a:avLst/>
          </a:prstGeom>
          <a:solidFill>
            <a:srgbClr val="F2F5EE"/>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10" name="Rectangle 9">
            <a:extLst>
              <a:ext uri="{FF2B5EF4-FFF2-40B4-BE49-F238E27FC236}">
                <a16:creationId xmlns:a16="http://schemas.microsoft.com/office/drawing/2014/main" id="{474229B9-B17F-7441-8282-2E13D08ACC4F}"/>
              </a:ext>
            </a:extLst>
          </p:cNvPr>
          <p:cNvSpPr/>
          <p:nvPr/>
        </p:nvSpPr>
        <p:spPr>
          <a:xfrm>
            <a:off x="508000" y="3530600"/>
            <a:ext cx="11176000" cy="533400"/>
          </a:xfrm>
          <a:prstGeom prst="rect">
            <a:avLst/>
          </a:prstGeom>
          <a:solidFill>
            <a:srgbClr val="FFFFFF"/>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11" name="Rectangle 10">
            <a:extLst>
              <a:ext uri="{FF2B5EF4-FFF2-40B4-BE49-F238E27FC236}">
                <a16:creationId xmlns:a16="http://schemas.microsoft.com/office/drawing/2014/main" id="{6E81F493-0E73-9B46-B86C-FA021A8A0F16}"/>
              </a:ext>
            </a:extLst>
          </p:cNvPr>
          <p:cNvSpPr/>
          <p:nvPr/>
        </p:nvSpPr>
        <p:spPr>
          <a:xfrm>
            <a:off x="508000" y="4064000"/>
            <a:ext cx="11176000" cy="533400"/>
          </a:xfrm>
          <a:prstGeom prst="rect">
            <a:avLst/>
          </a:prstGeom>
          <a:solidFill>
            <a:srgbClr val="F2F5EE"/>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12" name="Rectangle 11">
            <a:extLst>
              <a:ext uri="{FF2B5EF4-FFF2-40B4-BE49-F238E27FC236}">
                <a16:creationId xmlns:a16="http://schemas.microsoft.com/office/drawing/2014/main" id="{12144E19-524E-3C42-B18F-FF6161A4FB78}"/>
              </a:ext>
            </a:extLst>
          </p:cNvPr>
          <p:cNvSpPr/>
          <p:nvPr/>
        </p:nvSpPr>
        <p:spPr>
          <a:xfrm>
            <a:off x="508000" y="4597400"/>
            <a:ext cx="11176000" cy="533400"/>
          </a:xfrm>
          <a:prstGeom prst="rect">
            <a:avLst/>
          </a:prstGeom>
          <a:solidFill>
            <a:srgbClr val="FFFFFF"/>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sp>
        <p:nvSpPr>
          <p:cNvPr id="13" name="Rectangle 12">
            <a:extLst>
              <a:ext uri="{FF2B5EF4-FFF2-40B4-BE49-F238E27FC236}">
                <a16:creationId xmlns:a16="http://schemas.microsoft.com/office/drawing/2014/main" id="{BE1E2720-B044-EF4E-8298-1D9DE6FAF927}"/>
              </a:ext>
            </a:extLst>
          </p:cNvPr>
          <p:cNvSpPr/>
          <p:nvPr/>
        </p:nvSpPr>
        <p:spPr>
          <a:xfrm>
            <a:off x="508000" y="5130800"/>
            <a:ext cx="11176000" cy="533400"/>
          </a:xfrm>
          <a:prstGeom prst="rect">
            <a:avLst/>
          </a:prstGeom>
          <a:solidFill>
            <a:srgbClr val="F2F5EE"/>
          </a:solidFill>
          <a:ln w="12700" cap="flat" cmpd="sng" algn="ctr">
            <a:noFill/>
            <a:prstDash val="solid"/>
            <a:miter lim="800000"/>
          </a:ln>
        </p:spPr>
        <p:style>
          <a:lnRef idx="2">
            <a:schemeClr val="accent1">
              <a:shade val="15000"/>
            </a:schemeClr>
          </a:lnRef>
          <a:fillRef idx="1">
            <a:schemeClr val="accent1"/>
          </a:fillRef>
          <a:effectRef idx="0">
            <a:schemeClr val="accent1"/>
          </a:effectRef>
          <a:fontRef idx="minor">
            <a:schemeClr val="lt1"/>
          </a:fontRef>
        </p:style>
        <p:txBody>
          <a:bodyPr vertOverflow="clip" horzOverflow="clip" rtlCol="0" anchor="t"/>
          <a:lstStyle/>
          <a:p>
            <a:pPr algn="l"/>
            <a:endParaRPr lang="fr-CA"/>
          </a:p>
        </p:txBody>
      </p:sp>
      <p:cxnSp>
        <p:nvCxnSpPr>
          <p:cNvPr id="14" name="Connecteur droit avec flèche 13">
            <a:extLst>
              <a:ext uri="{FF2B5EF4-FFF2-40B4-BE49-F238E27FC236}">
                <a16:creationId xmlns:a16="http://schemas.microsoft.com/office/drawing/2014/main" id="{E16FE94D-7D24-0E40-B781-C0583D823AE0}"/>
              </a:ext>
            </a:extLst>
          </p:cNvPr>
          <p:cNvCxnSpPr/>
          <p:nvPr/>
        </p:nvCxnSpPr>
        <p:spPr>
          <a:xfrm>
            <a:off x="508000" y="1244600"/>
            <a:ext cx="11176000" cy="0"/>
          </a:xfrm>
          <a:prstGeom prst="straightConnector1">
            <a:avLst/>
          </a:prstGeom>
          <a:ln w="9525" cap="flat" cmpd="sng" algn="ctr">
            <a:solidFill>
              <a:srgbClr val="1668A5"/>
            </a:solidFill>
            <a:prstDash val="solid"/>
            <a:miter lim="800000"/>
          </a:ln>
        </p:spPr>
        <p:style>
          <a:lnRef idx="1">
            <a:schemeClr val="accent1"/>
          </a:lnRef>
          <a:fillRef idx="0">
            <a:schemeClr val="accent1"/>
          </a:fillRef>
          <a:effectRef idx="0">
            <a:schemeClr val="accent1"/>
          </a:effectRef>
          <a:fontRef idx="minor">
            <a:schemeClr val="tx1"/>
          </a:fontRef>
        </p:style>
      </p:cxnSp>
      <p:sp>
        <p:nvSpPr>
          <p:cNvPr id="15" name="ZoneTexte 14">
            <a:extLst>
              <a:ext uri="{FF2B5EF4-FFF2-40B4-BE49-F238E27FC236}">
                <a16:creationId xmlns:a16="http://schemas.microsoft.com/office/drawing/2014/main" id="{2C3445BD-28EF-0245-AD89-A214CDFB3DB0}"/>
              </a:ext>
            </a:extLst>
          </p:cNvPr>
          <p:cNvSpPr txBox="1"/>
          <p:nvPr/>
        </p:nvSpPr>
        <p:spPr>
          <a:xfrm>
            <a:off x="508000" y="5969000"/>
            <a:ext cx="11176000" cy="635000"/>
          </a:xfrm>
          <a:prstGeom prst="rect">
            <a:avLst/>
          </a:prstGeom>
          <a:noFill/>
          <a:ln>
            <a:noFill/>
          </a:ln>
        </p:spPr>
        <p:txBody>
          <a:bodyPr vertOverflow="overflow" vert="horz" wrap="square" rtlCol="0" anchor="t">
            <a:noAutofit/>
          </a:bodyPr>
          <a:lstStyle/>
          <a:p>
            <a:pPr marL="0" indent="0">
              <a:buNone/>
            </a:pPr>
            <a:r>
              <a:rPr lang="fr-CA" dirty="0">
                <a:solidFill>
                  <a:srgbClr val="17212F"/>
                </a:solidFill>
                <a:latin typeface="Aptos"/>
              </a:rPr>
              <a:t>Le budget de </a:t>
            </a:r>
            <a:r>
              <a:rPr lang="fr-CA" b="1" dirty="0">
                <a:solidFill>
                  <a:srgbClr val="FF0000"/>
                </a:solidFill>
                <a:latin typeface="Aptos"/>
              </a:rPr>
              <a:t>100 000 $ </a:t>
            </a:r>
            <a:r>
              <a:rPr lang="fr-CA" dirty="0">
                <a:solidFill>
                  <a:srgbClr val="17212F"/>
                </a:solidFill>
                <a:latin typeface="Aptos"/>
              </a:rPr>
              <a:t>peut être utilisé partiellement ou complètement, sous réserve de vote du conseil.</a:t>
            </a:r>
          </a:p>
        </p:txBody>
      </p:sp>
      <p:sp>
        <p:nvSpPr>
          <p:cNvPr id="16" name="ZoneTexte 15">
            <a:extLst>
              <a:ext uri="{FF2B5EF4-FFF2-40B4-BE49-F238E27FC236}">
                <a16:creationId xmlns:a16="http://schemas.microsoft.com/office/drawing/2014/main" id="{117A13C6-60E0-3F41-BF72-5280BB161E14}"/>
              </a:ext>
            </a:extLst>
          </p:cNvPr>
          <p:cNvSpPr txBox="1"/>
          <p:nvPr/>
        </p:nvSpPr>
        <p:spPr>
          <a:xfrm>
            <a:off x="711200" y="1447800"/>
            <a:ext cx="8890000" cy="431800"/>
          </a:xfrm>
          <a:prstGeom prst="rect">
            <a:avLst/>
          </a:prstGeom>
          <a:noFill/>
          <a:ln>
            <a:noFill/>
          </a:ln>
        </p:spPr>
        <p:txBody>
          <a:bodyPr vertOverflow="overflow" vert="horz" wrap="square" rtlCol="0" anchor="ctr" anchorCtr="0">
            <a:noAutofit/>
          </a:bodyPr>
          <a:lstStyle/>
          <a:p>
            <a:pPr marL="0" indent="0">
              <a:lnSpc>
                <a:spcPct val="110000"/>
              </a:lnSpc>
              <a:buNone/>
            </a:pPr>
            <a:r>
              <a:rPr lang="fr-CA" sz="1400" b="1" dirty="0">
                <a:solidFill>
                  <a:srgbClr val="17212F"/>
                </a:solidFill>
                <a:latin typeface="Aptos"/>
              </a:rPr>
              <a:t>Étude hydraulique 2D actualisée</a:t>
            </a:r>
            <a:r>
              <a:rPr lang="fr-CA" sz="1400" dirty="0">
                <a:solidFill>
                  <a:srgbClr val="5B6570"/>
                </a:solidFill>
                <a:latin typeface="Aptos"/>
              </a:rPr>
              <a:t>, modélisation des crues 20 ans et 100 ans.</a:t>
            </a:r>
          </a:p>
        </p:txBody>
      </p:sp>
      <p:sp>
        <p:nvSpPr>
          <p:cNvPr id="17" name="ZoneTexte 16">
            <a:extLst>
              <a:ext uri="{FF2B5EF4-FFF2-40B4-BE49-F238E27FC236}">
                <a16:creationId xmlns:a16="http://schemas.microsoft.com/office/drawing/2014/main" id="{183727B8-4B6A-6744-B98A-F86472F7E820}"/>
              </a:ext>
            </a:extLst>
          </p:cNvPr>
          <p:cNvSpPr txBox="1"/>
          <p:nvPr/>
        </p:nvSpPr>
        <p:spPr>
          <a:xfrm>
            <a:off x="9652000" y="1447800"/>
            <a:ext cx="1828800" cy="431800"/>
          </a:xfrm>
          <a:prstGeom prst="rect">
            <a:avLst/>
          </a:prstGeom>
          <a:noFill/>
          <a:ln>
            <a:noFill/>
          </a:ln>
        </p:spPr>
        <p:txBody>
          <a:bodyPr vertOverflow="overflow" vert="horz" wrap="square" rtlCol="0" anchor="ctr" anchorCtr="0">
            <a:noAutofit/>
          </a:bodyPr>
          <a:lstStyle/>
          <a:p>
            <a:pPr marL="0" indent="0" algn="r">
              <a:buNone/>
            </a:pPr>
            <a:r>
              <a:rPr lang="fr-CA" sz="1400" b="1" dirty="0">
                <a:solidFill>
                  <a:srgbClr val="1668A5"/>
                </a:solidFill>
                <a:latin typeface="Aptos"/>
              </a:rPr>
              <a:t>≈ 50 000 $</a:t>
            </a:r>
          </a:p>
        </p:txBody>
      </p:sp>
      <p:sp>
        <p:nvSpPr>
          <p:cNvPr id="18" name="ZoneTexte 17">
            <a:extLst>
              <a:ext uri="{FF2B5EF4-FFF2-40B4-BE49-F238E27FC236}">
                <a16:creationId xmlns:a16="http://schemas.microsoft.com/office/drawing/2014/main" id="{C63A546A-C901-224F-AFBB-A3A414B80C39}"/>
              </a:ext>
            </a:extLst>
          </p:cNvPr>
          <p:cNvSpPr txBox="1"/>
          <p:nvPr/>
        </p:nvSpPr>
        <p:spPr>
          <a:xfrm>
            <a:off x="711200" y="1981200"/>
            <a:ext cx="8890000" cy="431800"/>
          </a:xfrm>
          <a:prstGeom prst="rect">
            <a:avLst/>
          </a:prstGeom>
          <a:noFill/>
          <a:ln>
            <a:noFill/>
          </a:ln>
        </p:spPr>
        <p:txBody>
          <a:bodyPr vertOverflow="overflow" vert="horz" wrap="square" rtlCol="0" anchor="ctr" anchorCtr="0">
            <a:noAutofit/>
          </a:bodyPr>
          <a:lstStyle/>
          <a:p>
            <a:pPr marL="0" indent="0">
              <a:lnSpc>
                <a:spcPct val="110000"/>
              </a:lnSpc>
              <a:buNone/>
            </a:pPr>
            <a:r>
              <a:rPr lang="fr-CA" sz="1400" b="1" dirty="0">
                <a:solidFill>
                  <a:srgbClr val="17212F"/>
                </a:solidFill>
                <a:latin typeface="Aptos"/>
              </a:rPr>
              <a:t>Mise à jour du plan de sécurité civile municipal</a:t>
            </a:r>
            <a:r>
              <a:rPr lang="fr-CA" sz="1400" dirty="0">
                <a:solidFill>
                  <a:srgbClr val="5B6570"/>
                </a:solidFill>
                <a:latin typeface="Aptos"/>
              </a:rPr>
              <a:t>, procédures, rôles, communications d’urgence.</a:t>
            </a:r>
          </a:p>
        </p:txBody>
      </p:sp>
      <p:sp>
        <p:nvSpPr>
          <p:cNvPr id="19" name="ZoneTexte 18">
            <a:extLst>
              <a:ext uri="{FF2B5EF4-FFF2-40B4-BE49-F238E27FC236}">
                <a16:creationId xmlns:a16="http://schemas.microsoft.com/office/drawing/2014/main" id="{B92E1376-B157-B349-82E3-32B9444AF136}"/>
              </a:ext>
            </a:extLst>
          </p:cNvPr>
          <p:cNvSpPr txBox="1"/>
          <p:nvPr/>
        </p:nvSpPr>
        <p:spPr>
          <a:xfrm>
            <a:off x="9652000" y="1981200"/>
            <a:ext cx="1828800" cy="431800"/>
          </a:xfrm>
          <a:prstGeom prst="rect">
            <a:avLst/>
          </a:prstGeom>
          <a:noFill/>
          <a:ln>
            <a:noFill/>
          </a:ln>
        </p:spPr>
        <p:txBody>
          <a:bodyPr vertOverflow="overflow" vert="horz" wrap="square" rtlCol="0" anchor="ctr" anchorCtr="0">
            <a:noAutofit/>
          </a:bodyPr>
          <a:lstStyle/>
          <a:p>
            <a:pPr marL="0" indent="0" algn="r">
              <a:buNone/>
            </a:pPr>
            <a:r>
              <a:rPr lang="fr-CA" sz="1400" b="1" dirty="0">
                <a:solidFill>
                  <a:srgbClr val="1668A5"/>
                </a:solidFill>
                <a:latin typeface="Aptos"/>
              </a:rPr>
              <a:t>≈ 35 000 $</a:t>
            </a:r>
          </a:p>
        </p:txBody>
      </p:sp>
      <p:sp>
        <p:nvSpPr>
          <p:cNvPr id="20" name="ZoneTexte 19">
            <a:extLst>
              <a:ext uri="{FF2B5EF4-FFF2-40B4-BE49-F238E27FC236}">
                <a16:creationId xmlns:a16="http://schemas.microsoft.com/office/drawing/2014/main" id="{A35F908C-315B-7B49-9783-A9516BCB6656}"/>
              </a:ext>
            </a:extLst>
          </p:cNvPr>
          <p:cNvSpPr txBox="1"/>
          <p:nvPr/>
        </p:nvSpPr>
        <p:spPr>
          <a:xfrm>
            <a:off x="711200" y="2514600"/>
            <a:ext cx="8890000" cy="431800"/>
          </a:xfrm>
          <a:prstGeom prst="rect">
            <a:avLst/>
          </a:prstGeom>
          <a:noFill/>
          <a:ln>
            <a:noFill/>
          </a:ln>
        </p:spPr>
        <p:txBody>
          <a:bodyPr vertOverflow="overflow" vert="horz" wrap="square" rtlCol="0" anchor="ctr" anchorCtr="0">
            <a:noAutofit/>
          </a:bodyPr>
          <a:lstStyle/>
          <a:p>
            <a:pPr marL="0" indent="0">
              <a:lnSpc>
                <a:spcPct val="110000"/>
              </a:lnSpc>
              <a:buNone/>
            </a:pPr>
            <a:r>
              <a:rPr lang="fr-CA" sz="1400" b="1" dirty="0">
                <a:solidFill>
                  <a:srgbClr val="17212F"/>
                </a:solidFill>
                <a:latin typeface="Aptos"/>
              </a:rPr>
              <a:t>Repères de crues physiques et signalétique</a:t>
            </a:r>
            <a:r>
              <a:rPr lang="fr-CA" sz="1400" dirty="0">
                <a:solidFill>
                  <a:srgbClr val="5B6570"/>
                </a:solidFill>
                <a:latin typeface="Aptos"/>
              </a:rPr>
              <a:t>, marquage visible de la zone inondable.</a:t>
            </a:r>
          </a:p>
        </p:txBody>
      </p:sp>
      <p:sp>
        <p:nvSpPr>
          <p:cNvPr id="21" name="ZoneTexte 20">
            <a:extLst>
              <a:ext uri="{FF2B5EF4-FFF2-40B4-BE49-F238E27FC236}">
                <a16:creationId xmlns:a16="http://schemas.microsoft.com/office/drawing/2014/main" id="{07F177D0-5F62-8841-96EA-E7014283D998}"/>
              </a:ext>
            </a:extLst>
          </p:cNvPr>
          <p:cNvSpPr txBox="1"/>
          <p:nvPr/>
        </p:nvSpPr>
        <p:spPr>
          <a:xfrm>
            <a:off x="9652000" y="2514600"/>
            <a:ext cx="1828800" cy="431800"/>
          </a:xfrm>
          <a:prstGeom prst="rect">
            <a:avLst/>
          </a:prstGeom>
          <a:noFill/>
          <a:ln>
            <a:noFill/>
          </a:ln>
        </p:spPr>
        <p:txBody>
          <a:bodyPr vertOverflow="overflow" vert="horz" wrap="square" rtlCol="0" anchor="ctr" anchorCtr="0">
            <a:noAutofit/>
          </a:bodyPr>
          <a:lstStyle/>
          <a:p>
            <a:pPr marL="0" indent="0" algn="r">
              <a:buNone/>
            </a:pPr>
            <a:r>
              <a:rPr lang="fr-CA" sz="1400" b="1" dirty="0">
                <a:solidFill>
                  <a:srgbClr val="1668A5"/>
                </a:solidFill>
                <a:latin typeface="Aptos"/>
              </a:rPr>
              <a:t>≈ 25 000 $</a:t>
            </a:r>
          </a:p>
        </p:txBody>
      </p:sp>
      <p:sp>
        <p:nvSpPr>
          <p:cNvPr id="22" name="ZoneTexte 21">
            <a:extLst>
              <a:ext uri="{FF2B5EF4-FFF2-40B4-BE49-F238E27FC236}">
                <a16:creationId xmlns:a16="http://schemas.microsoft.com/office/drawing/2014/main" id="{BB9B4AFF-8C7C-E344-8C83-AF82A2A63145}"/>
              </a:ext>
            </a:extLst>
          </p:cNvPr>
          <p:cNvSpPr txBox="1"/>
          <p:nvPr/>
        </p:nvSpPr>
        <p:spPr>
          <a:xfrm>
            <a:off x="711200" y="3048000"/>
            <a:ext cx="8890000" cy="431800"/>
          </a:xfrm>
          <a:prstGeom prst="rect">
            <a:avLst/>
          </a:prstGeom>
          <a:noFill/>
          <a:ln>
            <a:noFill/>
          </a:ln>
        </p:spPr>
        <p:txBody>
          <a:bodyPr vertOverflow="overflow" vert="horz" wrap="square" rtlCol="0" anchor="ctr" anchorCtr="0">
            <a:noAutofit/>
          </a:bodyPr>
          <a:lstStyle/>
          <a:p>
            <a:pPr marL="0" indent="0">
              <a:lnSpc>
                <a:spcPct val="110000"/>
              </a:lnSpc>
              <a:buNone/>
            </a:pPr>
            <a:r>
              <a:rPr lang="fr-CA" sz="1400" b="1" dirty="0">
                <a:solidFill>
                  <a:srgbClr val="17212F"/>
                </a:solidFill>
                <a:latin typeface="Aptos"/>
              </a:rPr>
              <a:t>Système d’alerte précoce automatisé</a:t>
            </a:r>
            <a:r>
              <a:rPr lang="fr-CA" sz="1400" dirty="0">
                <a:solidFill>
                  <a:srgbClr val="5B6570"/>
                </a:solidFill>
                <a:latin typeface="Aptos"/>
              </a:rPr>
              <a:t>, capteurs rivière + diffusion SMS aux résidents.</a:t>
            </a:r>
          </a:p>
        </p:txBody>
      </p:sp>
      <p:sp>
        <p:nvSpPr>
          <p:cNvPr id="23" name="ZoneTexte 22">
            <a:extLst>
              <a:ext uri="{FF2B5EF4-FFF2-40B4-BE49-F238E27FC236}">
                <a16:creationId xmlns:a16="http://schemas.microsoft.com/office/drawing/2014/main" id="{7D464C4E-39B6-144A-AFDA-3A70BDF99C06}"/>
              </a:ext>
            </a:extLst>
          </p:cNvPr>
          <p:cNvSpPr txBox="1"/>
          <p:nvPr/>
        </p:nvSpPr>
        <p:spPr>
          <a:xfrm>
            <a:off x="9652000" y="3048000"/>
            <a:ext cx="1828800" cy="431800"/>
          </a:xfrm>
          <a:prstGeom prst="rect">
            <a:avLst/>
          </a:prstGeom>
          <a:noFill/>
          <a:ln>
            <a:noFill/>
          </a:ln>
        </p:spPr>
        <p:txBody>
          <a:bodyPr vertOverflow="overflow" vert="horz" wrap="square" rtlCol="0" anchor="ctr" anchorCtr="0">
            <a:noAutofit/>
          </a:bodyPr>
          <a:lstStyle/>
          <a:p>
            <a:pPr marL="0" indent="0" algn="r">
              <a:buNone/>
            </a:pPr>
            <a:r>
              <a:rPr lang="fr-CA" sz="1400" b="1" dirty="0">
                <a:solidFill>
                  <a:srgbClr val="1668A5"/>
                </a:solidFill>
                <a:latin typeface="Aptos"/>
              </a:rPr>
              <a:t>≈ 40 000 $</a:t>
            </a:r>
          </a:p>
        </p:txBody>
      </p:sp>
      <p:sp>
        <p:nvSpPr>
          <p:cNvPr id="24" name="ZoneTexte 23">
            <a:extLst>
              <a:ext uri="{FF2B5EF4-FFF2-40B4-BE49-F238E27FC236}">
                <a16:creationId xmlns:a16="http://schemas.microsoft.com/office/drawing/2014/main" id="{2B6C8251-320E-7E47-ABC5-7CB11D08F3DA}"/>
              </a:ext>
            </a:extLst>
          </p:cNvPr>
          <p:cNvSpPr txBox="1"/>
          <p:nvPr/>
        </p:nvSpPr>
        <p:spPr>
          <a:xfrm>
            <a:off x="711200" y="3581400"/>
            <a:ext cx="8890000" cy="431800"/>
          </a:xfrm>
          <a:prstGeom prst="rect">
            <a:avLst/>
          </a:prstGeom>
          <a:noFill/>
          <a:ln>
            <a:noFill/>
          </a:ln>
        </p:spPr>
        <p:txBody>
          <a:bodyPr vertOverflow="overflow" vert="horz" wrap="square" rtlCol="0" anchor="ctr" anchorCtr="0">
            <a:noAutofit/>
          </a:bodyPr>
          <a:lstStyle/>
          <a:p>
            <a:pPr marL="0" indent="0">
              <a:lnSpc>
                <a:spcPct val="110000"/>
              </a:lnSpc>
              <a:buNone/>
            </a:pPr>
            <a:r>
              <a:rPr lang="fr-CA" sz="1400" b="1" dirty="0">
                <a:solidFill>
                  <a:srgbClr val="17212F"/>
                </a:solidFill>
                <a:latin typeface="Aptos"/>
              </a:rPr>
              <a:t>Capsules de communication culture du risque</a:t>
            </a:r>
            <a:r>
              <a:rPr lang="fr-CA" sz="1400" dirty="0">
                <a:solidFill>
                  <a:srgbClr val="5B6570"/>
                </a:solidFill>
                <a:latin typeface="Aptos"/>
              </a:rPr>
              <a:t>, dépliants, site web, séances citoyennes.</a:t>
            </a:r>
          </a:p>
        </p:txBody>
      </p:sp>
      <p:sp>
        <p:nvSpPr>
          <p:cNvPr id="25" name="ZoneTexte 24">
            <a:extLst>
              <a:ext uri="{FF2B5EF4-FFF2-40B4-BE49-F238E27FC236}">
                <a16:creationId xmlns:a16="http://schemas.microsoft.com/office/drawing/2014/main" id="{40A8BA0B-556D-9F4E-831C-17C352416DFA}"/>
              </a:ext>
            </a:extLst>
          </p:cNvPr>
          <p:cNvSpPr txBox="1"/>
          <p:nvPr/>
        </p:nvSpPr>
        <p:spPr>
          <a:xfrm>
            <a:off x="9652000" y="3581400"/>
            <a:ext cx="1828800" cy="431800"/>
          </a:xfrm>
          <a:prstGeom prst="rect">
            <a:avLst/>
          </a:prstGeom>
          <a:noFill/>
          <a:ln>
            <a:noFill/>
          </a:ln>
        </p:spPr>
        <p:txBody>
          <a:bodyPr vertOverflow="overflow" vert="horz" wrap="square" rtlCol="0" anchor="ctr" anchorCtr="0">
            <a:noAutofit/>
          </a:bodyPr>
          <a:lstStyle/>
          <a:p>
            <a:pPr marL="0" indent="0" algn="r">
              <a:buNone/>
            </a:pPr>
            <a:r>
              <a:rPr lang="fr-CA" sz="1400" b="1" dirty="0">
                <a:solidFill>
                  <a:srgbClr val="1668A5"/>
                </a:solidFill>
                <a:latin typeface="Aptos"/>
              </a:rPr>
              <a:t>≈ 18 000 $</a:t>
            </a:r>
          </a:p>
        </p:txBody>
      </p:sp>
      <p:sp>
        <p:nvSpPr>
          <p:cNvPr id="26" name="ZoneTexte 25">
            <a:extLst>
              <a:ext uri="{FF2B5EF4-FFF2-40B4-BE49-F238E27FC236}">
                <a16:creationId xmlns:a16="http://schemas.microsoft.com/office/drawing/2014/main" id="{B2FF3F27-4BB1-194A-A818-3A034EB4747D}"/>
              </a:ext>
            </a:extLst>
          </p:cNvPr>
          <p:cNvSpPr txBox="1"/>
          <p:nvPr/>
        </p:nvSpPr>
        <p:spPr>
          <a:xfrm>
            <a:off x="711200" y="4114800"/>
            <a:ext cx="8890000" cy="431800"/>
          </a:xfrm>
          <a:prstGeom prst="rect">
            <a:avLst/>
          </a:prstGeom>
          <a:noFill/>
          <a:ln>
            <a:noFill/>
          </a:ln>
        </p:spPr>
        <p:txBody>
          <a:bodyPr vertOverflow="overflow" vert="horz" wrap="square" rtlCol="0" anchor="ctr" anchorCtr="0">
            <a:noAutofit/>
          </a:bodyPr>
          <a:lstStyle/>
          <a:p>
            <a:pPr marL="0" indent="0">
              <a:lnSpc>
                <a:spcPct val="110000"/>
              </a:lnSpc>
              <a:buNone/>
            </a:pPr>
            <a:r>
              <a:rPr lang="fr-CA" sz="1400" b="1" dirty="0">
                <a:solidFill>
                  <a:srgbClr val="17212F"/>
                </a:solidFill>
                <a:latin typeface="Aptos"/>
              </a:rPr>
              <a:t>Équipements de protection rapide</a:t>
            </a:r>
            <a:r>
              <a:rPr lang="fr-CA" sz="1400" dirty="0">
                <a:solidFill>
                  <a:srgbClr val="5B6570"/>
                </a:solidFill>
                <a:latin typeface="Aptos"/>
              </a:rPr>
              <a:t>, sacs de sable, barrières amovibles, génératrices.</a:t>
            </a:r>
          </a:p>
        </p:txBody>
      </p:sp>
      <p:sp>
        <p:nvSpPr>
          <p:cNvPr id="27" name="ZoneTexte 26">
            <a:extLst>
              <a:ext uri="{FF2B5EF4-FFF2-40B4-BE49-F238E27FC236}">
                <a16:creationId xmlns:a16="http://schemas.microsoft.com/office/drawing/2014/main" id="{ED7C076B-489E-E04E-AC27-813106A709EA}"/>
              </a:ext>
            </a:extLst>
          </p:cNvPr>
          <p:cNvSpPr txBox="1"/>
          <p:nvPr/>
        </p:nvSpPr>
        <p:spPr>
          <a:xfrm>
            <a:off x="9652000" y="4114800"/>
            <a:ext cx="1828800" cy="431800"/>
          </a:xfrm>
          <a:prstGeom prst="rect">
            <a:avLst/>
          </a:prstGeom>
          <a:noFill/>
          <a:ln>
            <a:noFill/>
          </a:ln>
        </p:spPr>
        <p:txBody>
          <a:bodyPr vertOverflow="overflow" vert="horz" wrap="square" rtlCol="0" anchor="ctr" anchorCtr="0">
            <a:noAutofit/>
          </a:bodyPr>
          <a:lstStyle/>
          <a:p>
            <a:pPr marL="0" indent="0" algn="r">
              <a:buNone/>
            </a:pPr>
            <a:r>
              <a:rPr lang="fr-CA" sz="1400" b="1" dirty="0">
                <a:solidFill>
                  <a:srgbClr val="1668A5"/>
                </a:solidFill>
                <a:latin typeface="Aptos"/>
              </a:rPr>
              <a:t>≈ 20 000 $</a:t>
            </a:r>
          </a:p>
        </p:txBody>
      </p:sp>
      <p:sp>
        <p:nvSpPr>
          <p:cNvPr id="28" name="ZoneTexte 27">
            <a:extLst>
              <a:ext uri="{FF2B5EF4-FFF2-40B4-BE49-F238E27FC236}">
                <a16:creationId xmlns:a16="http://schemas.microsoft.com/office/drawing/2014/main" id="{6ED23801-0A5C-2541-B2AA-817D7A93BABA}"/>
              </a:ext>
            </a:extLst>
          </p:cNvPr>
          <p:cNvSpPr txBox="1"/>
          <p:nvPr/>
        </p:nvSpPr>
        <p:spPr>
          <a:xfrm>
            <a:off x="711200" y="4648200"/>
            <a:ext cx="8890000" cy="431800"/>
          </a:xfrm>
          <a:prstGeom prst="rect">
            <a:avLst/>
          </a:prstGeom>
          <a:noFill/>
          <a:ln>
            <a:noFill/>
          </a:ln>
        </p:spPr>
        <p:txBody>
          <a:bodyPr vertOverflow="overflow" vert="horz" wrap="square" rtlCol="0" anchor="ctr" anchorCtr="0">
            <a:noAutofit/>
          </a:bodyPr>
          <a:lstStyle/>
          <a:p>
            <a:pPr marL="0" indent="0">
              <a:lnSpc>
                <a:spcPct val="110000"/>
              </a:lnSpc>
              <a:buNone/>
            </a:pPr>
            <a:r>
              <a:rPr lang="fr-CA" sz="1400" b="1" dirty="0">
                <a:solidFill>
                  <a:srgbClr val="17212F"/>
                </a:solidFill>
                <a:latin typeface="Aptos"/>
              </a:rPr>
              <a:t>Formation des élu·es et du personnel municipal</a:t>
            </a:r>
            <a:r>
              <a:rPr lang="fr-CA" sz="1400" dirty="0">
                <a:solidFill>
                  <a:srgbClr val="5B6570"/>
                </a:solidFill>
                <a:latin typeface="Aptos"/>
              </a:rPr>
              <a:t>, sécurité civile et gestion de crise.</a:t>
            </a:r>
          </a:p>
        </p:txBody>
      </p:sp>
      <p:sp>
        <p:nvSpPr>
          <p:cNvPr id="29" name="ZoneTexte 28">
            <a:extLst>
              <a:ext uri="{FF2B5EF4-FFF2-40B4-BE49-F238E27FC236}">
                <a16:creationId xmlns:a16="http://schemas.microsoft.com/office/drawing/2014/main" id="{4D9EB62B-DC42-1141-9D59-FABC327FA383}"/>
              </a:ext>
            </a:extLst>
          </p:cNvPr>
          <p:cNvSpPr txBox="1"/>
          <p:nvPr/>
        </p:nvSpPr>
        <p:spPr>
          <a:xfrm>
            <a:off x="9652000" y="4648200"/>
            <a:ext cx="1828800" cy="431800"/>
          </a:xfrm>
          <a:prstGeom prst="rect">
            <a:avLst/>
          </a:prstGeom>
          <a:noFill/>
          <a:ln>
            <a:noFill/>
          </a:ln>
        </p:spPr>
        <p:txBody>
          <a:bodyPr vertOverflow="overflow" vert="horz" wrap="square" rtlCol="0" anchor="ctr" anchorCtr="0">
            <a:noAutofit/>
          </a:bodyPr>
          <a:lstStyle/>
          <a:p>
            <a:pPr marL="0" indent="0" algn="r">
              <a:buNone/>
            </a:pPr>
            <a:r>
              <a:rPr lang="fr-CA" sz="1400" b="1" dirty="0">
                <a:solidFill>
                  <a:srgbClr val="1668A5"/>
                </a:solidFill>
                <a:latin typeface="Aptos"/>
              </a:rPr>
              <a:t>≈ 15 000 $</a:t>
            </a:r>
          </a:p>
        </p:txBody>
      </p:sp>
      <p:sp>
        <p:nvSpPr>
          <p:cNvPr id="30" name="ZoneTexte 29">
            <a:extLst>
              <a:ext uri="{FF2B5EF4-FFF2-40B4-BE49-F238E27FC236}">
                <a16:creationId xmlns:a16="http://schemas.microsoft.com/office/drawing/2014/main" id="{A547A321-667D-3640-AEA3-2A96C92C6088}"/>
              </a:ext>
            </a:extLst>
          </p:cNvPr>
          <p:cNvSpPr txBox="1"/>
          <p:nvPr/>
        </p:nvSpPr>
        <p:spPr>
          <a:xfrm>
            <a:off x="711200" y="5181600"/>
            <a:ext cx="8890000" cy="431800"/>
          </a:xfrm>
          <a:prstGeom prst="rect">
            <a:avLst/>
          </a:prstGeom>
          <a:noFill/>
          <a:ln>
            <a:noFill/>
          </a:ln>
        </p:spPr>
        <p:txBody>
          <a:bodyPr vertOverflow="overflow" vert="horz" wrap="square" rtlCol="0" anchor="ctr" anchorCtr="0">
            <a:noAutofit/>
          </a:bodyPr>
          <a:lstStyle/>
          <a:p>
            <a:pPr marL="0" indent="0">
              <a:lnSpc>
                <a:spcPct val="110000"/>
              </a:lnSpc>
              <a:buNone/>
            </a:pPr>
            <a:r>
              <a:rPr lang="fr-CA" sz="1400" b="1" dirty="0">
                <a:solidFill>
                  <a:srgbClr val="17212F"/>
                </a:solidFill>
                <a:latin typeface="Aptos"/>
              </a:rPr>
              <a:t>Acquisition de terrain hors zone inondable</a:t>
            </a:r>
            <a:r>
              <a:rPr lang="fr-CA" sz="1400" dirty="0">
                <a:solidFill>
                  <a:srgbClr val="5B6570"/>
                </a:solidFill>
                <a:latin typeface="Aptos"/>
              </a:rPr>
              <a:t>, relocalisation préventive (foncier).</a:t>
            </a:r>
          </a:p>
        </p:txBody>
      </p:sp>
      <p:sp>
        <p:nvSpPr>
          <p:cNvPr id="31" name="ZoneTexte 30">
            <a:extLst>
              <a:ext uri="{FF2B5EF4-FFF2-40B4-BE49-F238E27FC236}">
                <a16:creationId xmlns:a16="http://schemas.microsoft.com/office/drawing/2014/main" id="{6E95F39D-36F3-7043-AFEF-017E301FF618}"/>
              </a:ext>
            </a:extLst>
          </p:cNvPr>
          <p:cNvSpPr txBox="1"/>
          <p:nvPr/>
        </p:nvSpPr>
        <p:spPr>
          <a:xfrm>
            <a:off x="9652000" y="5181600"/>
            <a:ext cx="1828800" cy="431800"/>
          </a:xfrm>
          <a:prstGeom prst="rect">
            <a:avLst/>
          </a:prstGeom>
          <a:noFill/>
          <a:ln>
            <a:noFill/>
          </a:ln>
        </p:spPr>
        <p:txBody>
          <a:bodyPr vertOverflow="overflow" vert="horz" wrap="square" rtlCol="0" anchor="ctr" anchorCtr="0">
            <a:noAutofit/>
          </a:bodyPr>
          <a:lstStyle/>
          <a:p>
            <a:pPr marL="0" indent="0" algn="r">
              <a:buNone/>
            </a:pPr>
            <a:r>
              <a:rPr lang="fr-CA" sz="1400" b="1" dirty="0">
                <a:solidFill>
                  <a:srgbClr val="1668A5"/>
                </a:solidFill>
                <a:latin typeface="Aptos"/>
              </a:rPr>
              <a:t>≈ 520 000 $</a:t>
            </a:r>
          </a:p>
        </p:txBody>
      </p:sp>
    </p:spTree>
    <p:extLst>
      <p:ext uri="{BB962C8B-B14F-4D97-AF65-F5344CB8AC3E}">
        <p14:creationId xmlns:p14="http://schemas.microsoft.com/office/powerpoint/2010/main" val="35668291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ptos Display"/>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5A16E94D-F7B0-A542-84CE-1B35119435C6}">
  <we:reference id="f5f369e5-aa35-49d7-ad7b-638152ddb008" version="1.0.0.1" store="EXCatalog" storeType="EXCatalog"/>
  <we:alternateReferences>
    <we:reference id="WA200010001" version="1.0.0.1" store="fr-CA" storeType="OMEX"/>
  </we:alternateReferences>
  <we:properties>
    <we:property name="claude.fileId" value="&quot;30d98690-72a6-4b21-ae76-a30ad330ac61&quot;"/>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799</TotalTime>
  <Words>2174</Words>
  <Application>Microsoft Macintosh PowerPoint</Application>
  <PresentationFormat>Grand écran</PresentationFormat>
  <Paragraphs>227</Paragraphs>
  <Slides>19</Slides>
  <Notes>3</Notes>
  <HiddenSlides>0</HiddenSlides>
  <MMClips>0</MMClips>
  <ScaleCrop>false</ScaleCrop>
  <HeadingPairs>
    <vt:vector size="6" baseType="variant">
      <vt:variant>
        <vt:lpstr>Polices utilisées</vt:lpstr>
      </vt:variant>
      <vt:variant>
        <vt:i4>3</vt:i4>
      </vt:variant>
      <vt:variant>
        <vt:lpstr>Thème</vt:lpstr>
      </vt:variant>
      <vt:variant>
        <vt:i4>1</vt:i4>
      </vt:variant>
      <vt:variant>
        <vt:lpstr>Titres des diapositives</vt:lpstr>
      </vt:variant>
      <vt:variant>
        <vt:i4>19</vt:i4>
      </vt:variant>
    </vt:vector>
  </HeadingPairs>
  <TitlesOfParts>
    <vt:vector size="23" baseType="lpstr">
      <vt:lpstr>Aptos</vt:lpstr>
      <vt:lpstr>Aptos Display</vt:lpstr>
      <vt:lpstr>Arial</vt:lpstr>
      <vt:lpstr>Office Theme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Company>OpenAI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Anatomie d’une fiche de personnage</dc:title>
  <dc:subject>Simulation municipale Sainte-Valérie</dc:subject>
  <dc:creator>OpenAI</dc:creator>
  <cp:lastModifiedBy>Sébastien Cottinet</cp:lastModifiedBy>
  <cp:revision>13</cp:revision>
  <dcterms:created xsi:type="dcterms:W3CDTF">2026-05-04T20:08:52Z</dcterms:created>
  <dcterms:modified xsi:type="dcterms:W3CDTF">2026-05-07T18:39:14Z</dcterms:modified>
</cp:coreProperties>
</file>